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 id="2147483768" r:id="rId10"/>
    <p:sldMasterId id="2147483780" r:id="rId11"/>
    <p:sldMasterId id="2147483792" r:id="rId12"/>
    <p:sldMasterId id="2147483804" r:id="rId13"/>
    <p:sldMasterId id="2147483816" r:id="rId14"/>
    <p:sldMasterId id="2147483828" r:id="rId15"/>
  </p:sldMasterIdLst>
  <p:sldIdLst>
    <p:sldId id="340" r:id="rId16"/>
    <p:sldId id="339" r:id="rId17"/>
    <p:sldId id="337" r:id="rId18"/>
    <p:sldId id="338" r:id="rId19"/>
    <p:sldId id="335" r:id="rId20"/>
    <p:sldId id="336" r:id="rId21"/>
    <p:sldId id="334" r:id="rId22"/>
    <p:sldId id="333" r:id="rId23"/>
    <p:sldId id="332" r:id="rId24"/>
    <p:sldId id="323" r:id="rId25"/>
    <p:sldId id="324" r:id="rId26"/>
    <p:sldId id="325" r:id="rId27"/>
    <p:sldId id="326" r:id="rId28"/>
    <p:sldId id="327" r:id="rId29"/>
    <p:sldId id="328" r:id="rId30"/>
    <p:sldId id="329" r:id="rId31"/>
    <p:sldId id="330" r:id="rId32"/>
    <p:sldId id="331" r:id="rId33"/>
    <p:sldId id="314" r:id="rId34"/>
    <p:sldId id="315" r:id="rId35"/>
    <p:sldId id="316" r:id="rId36"/>
    <p:sldId id="317" r:id="rId37"/>
    <p:sldId id="318" r:id="rId38"/>
    <p:sldId id="319" r:id="rId39"/>
    <p:sldId id="320" r:id="rId40"/>
    <p:sldId id="321" r:id="rId41"/>
    <p:sldId id="322" r:id="rId42"/>
    <p:sldId id="305" r:id="rId43"/>
    <p:sldId id="306" r:id="rId44"/>
    <p:sldId id="307" r:id="rId45"/>
    <p:sldId id="308" r:id="rId46"/>
    <p:sldId id="309" r:id="rId47"/>
    <p:sldId id="310" r:id="rId48"/>
    <p:sldId id="311" r:id="rId49"/>
    <p:sldId id="312" r:id="rId50"/>
    <p:sldId id="313" r:id="rId51"/>
    <p:sldId id="296" r:id="rId52"/>
    <p:sldId id="297" r:id="rId53"/>
    <p:sldId id="298" r:id="rId54"/>
    <p:sldId id="299" r:id="rId55"/>
    <p:sldId id="300" r:id="rId56"/>
    <p:sldId id="301" r:id="rId57"/>
    <p:sldId id="302" r:id="rId58"/>
    <p:sldId id="303" r:id="rId59"/>
    <p:sldId id="304" r:id="rId60"/>
    <p:sldId id="287" r:id="rId61"/>
    <p:sldId id="288" r:id="rId62"/>
    <p:sldId id="289" r:id="rId63"/>
    <p:sldId id="290" r:id="rId64"/>
    <p:sldId id="291" r:id="rId65"/>
    <p:sldId id="292" r:id="rId66"/>
    <p:sldId id="293" r:id="rId67"/>
    <p:sldId id="294" r:id="rId68"/>
    <p:sldId id="295" r:id="rId69"/>
    <p:sldId id="278" r:id="rId70"/>
    <p:sldId id="279" r:id="rId71"/>
    <p:sldId id="280" r:id="rId72"/>
    <p:sldId id="281" r:id="rId73"/>
    <p:sldId id="282" r:id="rId74"/>
    <p:sldId id="283" r:id="rId75"/>
    <p:sldId id="284" r:id="rId76"/>
    <p:sldId id="285" r:id="rId77"/>
    <p:sldId id="286" r:id="rId78"/>
    <p:sldId id="269" r:id="rId79"/>
    <p:sldId id="270" r:id="rId80"/>
    <p:sldId id="271" r:id="rId81"/>
    <p:sldId id="272" r:id="rId82"/>
    <p:sldId id="273" r:id="rId83"/>
    <p:sldId id="274" r:id="rId84"/>
    <p:sldId id="275" r:id="rId85"/>
    <p:sldId id="276" r:id="rId86"/>
    <p:sldId id="277" r:id="rId87"/>
    <p:sldId id="263" r:id="rId88"/>
    <p:sldId id="264" r:id="rId89"/>
    <p:sldId id="265" r:id="rId90"/>
    <p:sldId id="266" r:id="rId91"/>
    <p:sldId id="267" r:id="rId92"/>
    <p:sldId id="268" r:id="rId93"/>
    <p:sldId id="258" r:id="rId94"/>
    <p:sldId id="259" r:id="rId95"/>
    <p:sldId id="260" r:id="rId96"/>
    <p:sldId id="261" r:id="rId97"/>
    <p:sldId id="262" r:id="rId9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21" Type="http://schemas.openxmlformats.org/officeDocument/2006/relationships/slide" Target="slides/slide6.xml"/><Relationship Id="rId34" Type="http://schemas.openxmlformats.org/officeDocument/2006/relationships/slide" Target="slides/slide19.xml"/><Relationship Id="rId42" Type="http://schemas.openxmlformats.org/officeDocument/2006/relationships/slide" Target="slides/slide27.xml"/><Relationship Id="rId47" Type="http://schemas.openxmlformats.org/officeDocument/2006/relationships/slide" Target="slides/slide32.xml"/><Relationship Id="rId50" Type="http://schemas.openxmlformats.org/officeDocument/2006/relationships/slide" Target="slides/slide35.xml"/><Relationship Id="rId55" Type="http://schemas.openxmlformats.org/officeDocument/2006/relationships/slide" Target="slides/slide40.xml"/><Relationship Id="rId63" Type="http://schemas.openxmlformats.org/officeDocument/2006/relationships/slide" Target="slides/slide48.xml"/><Relationship Id="rId68" Type="http://schemas.openxmlformats.org/officeDocument/2006/relationships/slide" Target="slides/slide53.xml"/><Relationship Id="rId76" Type="http://schemas.openxmlformats.org/officeDocument/2006/relationships/slide" Target="slides/slide61.xml"/><Relationship Id="rId84" Type="http://schemas.openxmlformats.org/officeDocument/2006/relationships/slide" Target="slides/slide69.xml"/><Relationship Id="rId89" Type="http://schemas.openxmlformats.org/officeDocument/2006/relationships/slide" Target="slides/slide74.xml"/><Relationship Id="rId97" Type="http://schemas.openxmlformats.org/officeDocument/2006/relationships/slide" Target="slides/slide82.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slide" Target="slides/slide77.xml"/><Relationship Id="rId2" Type="http://schemas.openxmlformats.org/officeDocument/2006/relationships/slideMaster" Target="slideMasters/slideMaster2.xml"/><Relationship Id="rId16" Type="http://schemas.openxmlformats.org/officeDocument/2006/relationships/slide" Target="slides/slide1.xml"/><Relationship Id="rId29" Type="http://schemas.openxmlformats.org/officeDocument/2006/relationships/slide" Target="slides/slide14.xml"/><Relationship Id="rId11" Type="http://schemas.openxmlformats.org/officeDocument/2006/relationships/slideMaster" Target="slideMasters/slideMaster11.xml"/><Relationship Id="rId24" Type="http://schemas.openxmlformats.org/officeDocument/2006/relationships/slide" Target="slides/slide9.xml"/><Relationship Id="rId32" Type="http://schemas.openxmlformats.org/officeDocument/2006/relationships/slide" Target="slides/slide17.xml"/><Relationship Id="rId37" Type="http://schemas.openxmlformats.org/officeDocument/2006/relationships/slide" Target="slides/slide22.xml"/><Relationship Id="rId40" Type="http://schemas.openxmlformats.org/officeDocument/2006/relationships/slide" Target="slides/slide25.xml"/><Relationship Id="rId45" Type="http://schemas.openxmlformats.org/officeDocument/2006/relationships/slide" Target="slides/slide30.xml"/><Relationship Id="rId53" Type="http://schemas.openxmlformats.org/officeDocument/2006/relationships/slide" Target="slides/slide38.xml"/><Relationship Id="rId58" Type="http://schemas.openxmlformats.org/officeDocument/2006/relationships/slide" Target="slides/slide43.xml"/><Relationship Id="rId66" Type="http://schemas.openxmlformats.org/officeDocument/2006/relationships/slide" Target="slides/slide51.xml"/><Relationship Id="rId74" Type="http://schemas.openxmlformats.org/officeDocument/2006/relationships/slide" Target="slides/slide59.xml"/><Relationship Id="rId79" Type="http://schemas.openxmlformats.org/officeDocument/2006/relationships/slide" Target="slides/slide64.xml"/><Relationship Id="rId87" Type="http://schemas.openxmlformats.org/officeDocument/2006/relationships/slide" Target="slides/slide72.xml"/><Relationship Id="rId102"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46.xml"/><Relationship Id="rId82" Type="http://schemas.openxmlformats.org/officeDocument/2006/relationships/slide" Target="slides/slide67.xml"/><Relationship Id="rId90" Type="http://schemas.openxmlformats.org/officeDocument/2006/relationships/slide" Target="slides/slide75.xml"/><Relationship Id="rId95" Type="http://schemas.openxmlformats.org/officeDocument/2006/relationships/slide" Target="slides/slide80.xml"/><Relationship Id="rId19" Type="http://schemas.openxmlformats.org/officeDocument/2006/relationships/slide" Target="slides/slide4.xml"/><Relationship Id="rId14" Type="http://schemas.openxmlformats.org/officeDocument/2006/relationships/slideMaster" Target="slideMasters/slideMaster14.xml"/><Relationship Id="rId22" Type="http://schemas.openxmlformats.org/officeDocument/2006/relationships/slide" Target="slides/slide7.xml"/><Relationship Id="rId27" Type="http://schemas.openxmlformats.org/officeDocument/2006/relationships/slide" Target="slides/slide12.xml"/><Relationship Id="rId30" Type="http://schemas.openxmlformats.org/officeDocument/2006/relationships/slide" Target="slides/slide15.xml"/><Relationship Id="rId35" Type="http://schemas.openxmlformats.org/officeDocument/2006/relationships/slide" Target="slides/slide20.xml"/><Relationship Id="rId43" Type="http://schemas.openxmlformats.org/officeDocument/2006/relationships/slide" Target="slides/slide28.xml"/><Relationship Id="rId48" Type="http://schemas.openxmlformats.org/officeDocument/2006/relationships/slide" Target="slides/slide33.xml"/><Relationship Id="rId56" Type="http://schemas.openxmlformats.org/officeDocument/2006/relationships/slide" Target="slides/slide41.xml"/><Relationship Id="rId64" Type="http://schemas.openxmlformats.org/officeDocument/2006/relationships/slide" Target="slides/slide49.xml"/><Relationship Id="rId69" Type="http://schemas.openxmlformats.org/officeDocument/2006/relationships/slide" Target="slides/slide54.xml"/><Relationship Id="rId77" Type="http://schemas.openxmlformats.org/officeDocument/2006/relationships/slide" Target="slides/slide62.xml"/><Relationship Id="rId100"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80" Type="http://schemas.openxmlformats.org/officeDocument/2006/relationships/slide" Target="slides/slide65.xml"/><Relationship Id="rId85" Type="http://schemas.openxmlformats.org/officeDocument/2006/relationships/slide" Target="slides/slide70.xml"/><Relationship Id="rId93" Type="http://schemas.openxmlformats.org/officeDocument/2006/relationships/slide" Target="slides/slide78.xml"/><Relationship Id="rId98" Type="http://schemas.openxmlformats.org/officeDocument/2006/relationships/slide" Target="slides/slide83.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2.xml"/><Relationship Id="rId25" Type="http://schemas.openxmlformats.org/officeDocument/2006/relationships/slide" Target="slides/slide10.xml"/><Relationship Id="rId33" Type="http://schemas.openxmlformats.org/officeDocument/2006/relationships/slide" Target="slides/slide18.xml"/><Relationship Id="rId38" Type="http://schemas.openxmlformats.org/officeDocument/2006/relationships/slide" Target="slides/slide23.xml"/><Relationship Id="rId46" Type="http://schemas.openxmlformats.org/officeDocument/2006/relationships/slide" Target="slides/slide31.xml"/><Relationship Id="rId59" Type="http://schemas.openxmlformats.org/officeDocument/2006/relationships/slide" Target="slides/slide44.xml"/><Relationship Id="rId67" Type="http://schemas.openxmlformats.org/officeDocument/2006/relationships/slide" Target="slides/slide52.xml"/><Relationship Id="rId20" Type="http://schemas.openxmlformats.org/officeDocument/2006/relationships/slide" Target="slides/slide5.xml"/><Relationship Id="rId41" Type="http://schemas.openxmlformats.org/officeDocument/2006/relationships/slide" Target="slides/slide26.xml"/><Relationship Id="rId54" Type="http://schemas.openxmlformats.org/officeDocument/2006/relationships/slide" Target="slides/slide39.xml"/><Relationship Id="rId62" Type="http://schemas.openxmlformats.org/officeDocument/2006/relationships/slide" Target="slides/slide47.xml"/><Relationship Id="rId70" Type="http://schemas.openxmlformats.org/officeDocument/2006/relationships/slide" Target="slides/slide55.xml"/><Relationship Id="rId75" Type="http://schemas.openxmlformats.org/officeDocument/2006/relationships/slide" Target="slides/slide60.xml"/><Relationship Id="rId83" Type="http://schemas.openxmlformats.org/officeDocument/2006/relationships/slide" Target="slides/slide68.xml"/><Relationship Id="rId88" Type="http://schemas.openxmlformats.org/officeDocument/2006/relationships/slide" Target="slides/slide73.xml"/><Relationship Id="rId91" Type="http://schemas.openxmlformats.org/officeDocument/2006/relationships/slide" Target="slides/slide76.xml"/><Relationship Id="rId96" Type="http://schemas.openxmlformats.org/officeDocument/2006/relationships/slide" Target="slides/slide8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slide" Target="slides/slide58.xml"/><Relationship Id="rId78" Type="http://schemas.openxmlformats.org/officeDocument/2006/relationships/slide" Target="slides/slide63.xml"/><Relationship Id="rId81" Type="http://schemas.openxmlformats.org/officeDocument/2006/relationships/slide" Target="slides/slide66.xml"/><Relationship Id="rId86" Type="http://schemas.openxmlformats.org/officeDocument/2006/relationships/slide" Target="slides/slide71.xml"/><Relationship Id="rId94" Type="http://schemas.openxmlformats.org/officeDocument/2006/relationships/slide" Target="slides/slide7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662756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19128921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14695019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67875617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88670576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5029092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3134768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80727674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30383160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0623026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28356685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057731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80169997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5400025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3921090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83942835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48973944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21840674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28231633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21490569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947795267"/>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20334973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150499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19079664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6038415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0720764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94548340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90922633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268883046"/>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37811014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08828391"/>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3406186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86055540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226989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43436117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5765886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76601849"/>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521537110"/>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50309808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45842063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88944754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325062231"/>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08484921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7266888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987441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03710493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16409070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945710054"/>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63669853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74502207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406181875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85695908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668379280"/>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2910494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00485967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1313501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853797139"/>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769560672"/>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96005633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18029887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62396629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117278702"/>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387548519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79579143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13428911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98731783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46760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79341386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35530643"/>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36158788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3803757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60803159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96947802"/>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287676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2058474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291389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515029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9512081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1178396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9241646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915952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12716438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100587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6931799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788723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21251704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252411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461328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61698834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1616219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7008203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444271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9946373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551598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6929002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18984493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344913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4814773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94661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000233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784630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3279364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7926510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825762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2850882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35769325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9885342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6761427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66829178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085954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3207485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61674596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27218874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923795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75306069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96725807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88487468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26190278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505391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1745513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837601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63017844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0589714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78262959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765245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52475588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4098724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9985192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0106311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39447690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1507613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621241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047207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2234957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889839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48029822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8743854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70312157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93743346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6483060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84537600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814441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449109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6578184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30967588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348229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1235867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6072952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84454542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7229855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18545600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2831250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73837136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12"/>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2" name="Title 1"/>
          <p:cNvSpPr>
            <a:spLocks noGrp="1"/>
          </p:cNvSpPr>
          <p:nvPr>
            <p:ph type="ctrTitle"/>
          </p:nvPr>
        </p:nvSpPr>
        <p:spPr>
          <a:xfrm>
            <a:off x="817581" y="3132290"/>
            <a:ext cx="7175351" cy="1793167"/>
          </a:xfrm>
          <a:effectLst/>
        </p:spPr>
        <p:txBody>
          <a:bodyPr/>
          <a:lstStyle>
            <a:lvl1pPr marL="182880" indent="0" algn="l">
              <a:buNone/>
              <a:defRPr sz="5400"/>
            </a:lvl1pPr>
          </a:lstStyle>
          <a:p>
            <a:r>
              <a:rPr lang="zh-CN" altLang="en-US" dirty="0" smtClean="0"/>
              <a:t>单击此处编辑母版标题样式</a:t>
            </a:r>
            <a:endParaRPr lang="en-US" dirty="0"/>
          </a:p>
        </p:txBody>
      </p:sp>
      <p:sp>
        <p:nvSpPr>
          <p:cNvPr id="8" name="Date Placeholder 3"/>
          <p:cNvSpPr>
            <a:spLocks noGrp="1"/>
          </p:cNvSpPr>
          <p:nvPr>
            <p:ph type="dt" sz="half" idx="10"/>
          </p:nvPr>
        </p:nvSpPr>
        <p:spPr/>
        <p:txBody>
          <a:bodyPr/>
          <a:lstStyle>
            <a:lvl1pPr>
              <a:defRPr/>
            </a:lvl1pPr>
          </a:lstStyle>
          <a:p>
            <a:pPr>
              <a:defRPr/>
            </a:pPr>
            <a:endParaRPr lang="en-US" altLang="zh-CN">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ltLang="zh-CN">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B47ED6CB-4B04-4A2B-B685-9C6ADEB28E16}" type="slidenum">
              <a:rPr lang="en-US" altLang="zh-CN">
                <a:solidFill>
                  <a:prstClr val="black">
                    <a:lumMod val="50000"/>
                    <a:lumOff val="50000"/>
                  </a:prstClr>
                </a:solidFill>
              </a:rPr>
              <a:pPr>
                <a:defRPr/>
              </a:pPr>
              <a:t>‹#›</a:t>
            </a:fld>
            <a:endParaRPr lang="en-US" altLang="zh-CN">
              <a:solidFill>
                <a:prstClr val="black">
                  <a:lumMod val="50000"/>
                  <a:lumOff val="50000"/>
                </a:prstClr>
              </a:solidFill>
            </a:endParaRPr>
          </a:p>
        </p:txBody>
      </p:sp>
    </p:spTree>
    <p:extLst>
      <p:ext uri="{BB962C8B-B14F-4D97-AF65-F5344CB8AC3E}">
        <p14:creationId xmlns:p14="http://schemas.microsoft.com/office/powerpoint/2010/main" val="40546299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42138679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lvl1pPr marL="0" indent="0">
              <a:buNone/>
              <a:defRPr/>
            </a:lvl1pPr>
          </a:lstStyle>
          <a:p>
            <a:r>
              <a:rPr lang="zh-CN" altLang="en-US" dirty="0" smtClean="0"/>
              <a:t>单击此处编辑母版标题样式</a:t>
            </a:r>
            <a:endParaRPr lang="en-US" dirty="0"/>
          </a:p>
        </p:txBody>
      </p:sp>
      <p:sp>
        <p:nvSpPr>
          <p:cNvPr id="10" name="Content Placeholder 9"/>
          <p:cNvSpPr>
            <a:spLocks noGrp="1"/>
          </p:cNvSpPr>
          <p:nvPr>
            <p:ph sz="quarter" idx="13"/>
          </p:nvPr>
        </p:nvSpPr>
        <p:spPr>
          <a:xfrm>
            <a:off x="1143000" y="731520"/>
            <a:ext cx="6400800"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4"/>
          </p:nvPr>
        </p:nvSpPr>
        <p:spPr/>
        <p:txBody>
          <a:bodyPr/>
          <a:lstStyle>
            <a:lvl1pPr>
              <a:defRPr/>
            </a:lvl1pPr>
          </a:lstStyle>
          <a:p>
            <a:pPr>
              <a:defRPr/>
            </a:pPr>
            <a:fld id="{1CD790B4-75FC-42BD-8768-2870E1748198}"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5"/>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6"/>
          </p:nvPr>
        </p:nvSpPr>
        <p:spPr/>
        <p:txBody>
          <a:bodyPr/>
          <a:lstStyle>
            <a:lvl1pPr>
              <a:defRPr/>
            </a:lvl1pPr>
          </a:lstStyle>
          <a:p>
            <a:pPr>
              <a:defRPr/>
            </a:pPr>
            <a:fld id="{8D14581D-3AC7-4A95-B3B9-161A36CAE8D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258919693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5"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6" name="Rectangle 8"/>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7"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1"/>
          <p:cNvSpPr>
            <a:spLocks noGrp="1"/>
          </p:cNvSpPr>
          <p:nvPr>
            <p:ph type="title"/>
          </p:nvPr>
        </p:nvSpPr>
        <p:spPr>
          <a:xfrm>
            <a:off x="2033195" y="2172648"/>
            <a:ext cx="5966666" cy="2423346"/>
          </a:xfrm>
          <a:effectLst/>
        </p:spPr>
        <p:txBody>
          <a:bodyPr anchor="b"/>
          <a:lstStyle>
            <a:lvl1pPr marL="0" indent="0" algn="r">
              <a:buNone/>
              <a:defRPr sz="4600" b="1" cap="none" baseline="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2022438" y="4607511"/>
            <a:ext cx="5970494" cy="835460"/>
          </a:xfrm>
        </p:spPr>
        <p:txBody>
          <a:bodyPr/>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8" name="Date Placeholder 3"/>
          <p:cNvSpPr>
            <a:spLocks noGrp="1"/>
          </p:cNvSpPr>
          <p:nvPr>
            <p:ph type="dt" sz="half" idx="10"/>
          </p:nvPr>
        </p:nvSpPr>
        <p:spPr/>
        <p:txBody>
          <a:bodyPr/>
          <a:lstStyle>
            <a:lvl1pPr>
              <a:defRPr/>
            </a:lvl1pPr>
          </a:lstStyle>
          <a:p>
            <a:pPr>
              <a:defRPr/>
            </a:pPr>
            <a:fld id="{81944921-D71B-4CC2-9C0F-2409A1109D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9"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0" name="Slide Number Placeholder 5"/>
          <p:cNvSpPr>
            <a:spLocks noGrp="1"/>
          </p:cNvSpPr>
          <p:nvPr>
            <p:ph type="sldNum" sz="quarter" idx="12"/>
          </p:nvPr>
        </p:nvSpPr>
        <p:spPr/>
        <p:txBody>
          <a:bodyPr/>
          <a:lstStyle>
            <a:lvl1pPr>
              <a:defRPr/>
            </a:lvl1pPr>
          </a:lstStyle>
          <a:p>
            <a:pPr>
              <a:defRPr/>
            </a:pPr>
            <a:fld id="{4B631502-5DE9-4EB5-998F-D05D2CFA0616}"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9166797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E27ECC44-12B1-47BA-8541-4B6B5936E3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F4EFE1AC-B105-4ED8-9A3E-2D9C571C7B97}"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63583936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685606B6-8F98-48B9-8A97-ADB33AEE8EFC}"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C3F2E568-71C2-4259-9F32-C28B8626D252}"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47900862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FDBFB5C5-3DA2-497D-95D6-CA9A666C177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A6FDD735-9F99-4435-A2D2-2C4CC0026319}"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3691242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A7C7FFA-49B8-409F-BE12-14465C59D574}"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0D246388-7656-4A7E-8343-FBBAB770823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0892405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lstStyle>
            <a:lvl1pPr marL="228600" indent="-228600" algn="l">
              <a:defRPr sz="2800" b="1">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fld id="{4393D4E8-2481-4050-AB66-25D4698B2485}"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23DEACC-8CAD-42E2-B3BF-BC57CF21CDA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2122774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6"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7" name="Rectangle 9"/>
          <p:cNvSpPr/>
          <p:nvPr/>
        </p:nvSpPr>
        <p:spPr>
          <a:xfrm>
            <a:off x="0" y="2652713"/>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rtlCol="0">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 name="Title 1"/>
          <p:cNvSpPr>
            <a:spLocks noGrp="1"/>
          </p:cNvSpPr>
          <p:nvPr>
            <p:ph type="title"/>
          </p:nvPr>
        </p:nvSpPr>
        <p:spPr>
          <a:xfrm>
            <a:off x="727268" y="4464421"/>
            <a:ext cx="6383538" cy="1143000"/>
          </a:xfrm>
        </p:spPr>
        <p:txBody>
          <a:bodyPr anchor="b"/>
          <a:lstStyle>
            <a:lvl1pPr algn="l">
              <a:defRPr sz="4600" b="1"/>
            </a:lvl1pPr>
          </a:lstStyle>
          <a:p>
            <a:r>
              <a:rPr lang="zh-CN" altLang="en-US" smtClean="0"/>
              <a:t>单击此处编辑母版标题样式</a:t>
            </a:r>
            <a:endParaRPr lang="en-US" dirty="0"/>
          </a:p>
        </p:txBody>
      </p:sp>
      <p:sp>
        <p:nvSpPr>
          <p:cNvPr id="9" name="Date Placeholder 4"/>
          <p:cNvSpPr>
            <a:spLocks noGrp="1"/>
          </p:cNvSpPr>
          <p:nvPr>
            <p:ph type="dt" sz="half" idx="10"/>
          </p:nvPr>
        </p:nvSpPr>
        <p:spPr/>
        <p:txBody>
          <a:bodyPr/>
          <a:lstStyle>
            <a:lvl1pPr>
              <a:defRPr/>
            </a:lvl1pPr>
          </a:lstStyle>
          <a:p>
            <a:pPr>
              <a:defRPr/>
            </a:pPr>
            <a:fld id="{4D798085-EE71-4BA3-B6E2-9320E65928C1}"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10"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6"/>
          <p:cNvSpPr>
            <a:spLocks noGrp="1"/>
          </p:cNvSpPr>
          <p:nvPr>
            <p:ph type="sldNum" sz="quarter" idx="12"/>
          </p:nvPr>
        </p:nvSpPr>
        <p:spPr/>
        <p:txBody>
          <a:bodyPr/>
          <a:lstStyle>
            <a:lvl1pPr>
              <a:defRPr/>
            </a:lvl1pPr>
          </a:lstStyle>
          <a:p>
            <a:pPr>
              <a:defRPr/>
            </a:pPr>
            <a:fld id="{99442C26-CF0B-41FC-9FF4-AF73E03CB1EE}"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23374507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28F5DB93-763C-4DE4-9462-1EEB535B5763}"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3088C90-F89D-48AA-B4FC-2EF9CA406AF6}"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14483362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B5259135-B2CF-4EBA-A62E-12148220A00D}" type="datetime1">
              <a:rPr lang="en-US">
                <a:solidFill>
                  <a:prstClr val="black">
                    <a:lumMod val="50000"/>
                    <a:lumOff val="50000"/>
                  </a:prstClr>
                </a:solidFill>
              </a:rPr>
              <a:pPr>
                <a:defRPr/>
              </a:pPr>
              <a:t>5/9/2019</a:t>
            </a:fld>
            <a:endParaRPr lang="en-US" dirty="0">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0AEE184D-F918-4B07-BE02-3D5D2CCD56C0}" type="slidenum">
              <a:rPr lang="en-US">
                <a:solidFill>
                  <a:prstClr val="black">
                    <a:lumMod val="50000"/>
                    <a:lumOff val="50000"/>
                  </a:prstClr>
                </a:solidFill>
              </a:rPr>
              <a:pPr>
                <a:defRPr/>
              </a:pPr>
              <a:t>‹#›</a:t>
            </a:fld>
            <a:endParaRPr lang="en-US" dirty="0">
              <a:solidFill>
                <a:prstClr val="black">
                  <a:lumMod val="50000"/>
                  <a:lumOff val="50000"/>
                </a:prstClr>
              </a:solidFill>
            </a:endParaRPr>
          </a:p>
        </p:txBody>
      </p:sp>
    </p:spTree>
    <p:extLst>
      <p:ext uri="{BB962C8B-B14F-4D97-AF65-F5344CB8AC3E}">
        <p14:creationId xmlns:p14="http://schemas.microsoft.com/office/powerpoint/2010/main" val="3562930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 Target="../slides/slide5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 Target="../slides/slide59.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 Target="../slides/slide59.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1.png"/></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slide" Target="../slides/slide5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slide" Target="../slides/slide59.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image" Target="../media/image1.pn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 Target="../slides/slide59.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slide" Target="../slides/slide59.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5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 Target="../slides/slide59.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 Target="../slides/slide59.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 Target="../slides/slide59.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 Target="../slides/slide59.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 Target="../slides/slide5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 Target="../slides/slide59.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 Target="../slides/slide59.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35187056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335729242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2120087377"/>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3943439419"/>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4155536910"/>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4271432429"/>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134392783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375196313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256175060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19642000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405973229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1267480329"/>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76712410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303817179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dirty="0">
              <a:solidFill>
                <a:prstClr val="white"/>
              </a:solidFill>
            </a:endParaRPr>
          </a:p>
        </p:txBody>
      </p:sp>
      <p:sp>
        <p:nvSpPr>
          <p:cNvPr id="9" name="Rectangle 8"/>
          <p:cNvSpPr/>
          <p:nvPr/>
        </p:nvSpPr>
        <p:spPr>
          <a:xfrm>
            <a:off x="0" y="3768725"/>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kumimoji="1" lang="en-US" b="1">
              <a:solidFill>
                <a:prstClr val="white"/>
              </a:solidFill>
            </a:endParaRPr>
          </a:p>
        </p:txBody>
      </p:sp>
      <p:sp>
        <p:nvSpPr>
          <p:cNvPr id="2" name="Title Placeholder 1"/>
          <p:cNvSpPr>
            <a:spLocks noGrp="1"/>
          </p:cNvSpPr>
          <p:nvPr>
            <p:ph type="title"/>
          </p:nvPr>
        </p:nvSpPr>
        <p:spPr>
          <a:xfrm>
            <a:off x="1793875" y="4371975"/>
            <a:ext cx="6511925" cy="1143000"/>
          </a:xfrm>
          <a:prstGeom prst="rect">
            <a:avLst/>
          </a:prstGeom>
          <a:effectLst/>
        </p:spPr>
        <p:txBody>
          <a:bodyPr vert="horz" lIns="91440" tIns="45720" rIns="91440" bIns="45720" rtlCol="0" anchor="t" anchorCtr="0">
            <a:noAutofit/>
          </a:bodyPr>
          <a:lstStyle/>
          <a:p>
            <a:r>
              <a:rPr lang="zh-CN" altLang="en-US" smtClean="0"/>
              <a:t>单击此处编辑母版标题样式</a:t>
            </a:r>
            <a:endParaRPr lang="en-US" dirty="0"/>
          </a:p>
        </p:txBody>
      </p:sp>
      <p:sp>
        <p:nvSpPr>
          <p:cNvPr id="1037" name="Text Placeholder 2"/>
          <p:cNvSpPr>
            <a:spLocks noGrp="1"/>
          </p:cNvSpPr>
          <p:nvPr>
            <p:ph type="body" idx="1"/>
          </p:nvPr>
        </p:nvSpPr>
        <p:spPr bwMode="auto">
          <a:xfrm>
            <a:off x="1143000" y="731838"/>
            <a:ext cx="6400800" cy="34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smtClean="0">
                <a:solidFill>
                  <a:schemeClr val="tx1">
                    <a:lumMod val="50000"/>
                    <a:lumOff val="50000"/>
                  </a:schemeClr>
                </a:solidFill>
              </a:defRPr>
            </a:lvl1pPr>
          </a:lstStyle>
          <a:p>
            <a:pPr fontAlgn="base">
              <a:spcBef>
                <a:spcPct val="0"/>
              </a:spcBef>
              <a:spcAft>
                <a:spcPct val="0"/>
              </a:spcAft>
              <a:defRPr/>
            </a:pPr>
            <a:fld id="{C10C4DA5-A072-46EF-A9DF-83CD5FBAFEB5}" type="datetime1">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5/9/2019</a:t>
            </a:fld>
            <a:endParaRPr kumimoji="1" lang="en-US" dirty="0">
              <a:solidFill>
                <a:prstClr val="black">
                  <a:lumMod val="50000"/>
                  <a:lumOff val="50000"/>
                </a:prstClr>
              </a:solidFill>
              <a:latin typeface="Times New Roman" pitchFamily="18" charset="0"/>
              <a:ea typeface="宋体" pitchFamily="2" charset="-122"/>
            </a:endParaRPr>
          </a:p>
        </p:txBody>
      </p:sp>
      <p:sp>
        <p:nvSpPr>
          <p:cNvPr id="5" name="Footer Placeholder 4"/>
          <p:cNvSpPr>
            <a:spLocks noGrp="1"/>
          </p:cNvSpPr>
          <p:nvPr>
            <p:ph type="ftr" sz="quarter" idx="3"/>
          </p:nvPr>
        </p:nvSpPr>
        <p:spPr>
          <a:xfrm>
            <a:off x="457200" y="6172200"/>
            <a:ext cx="3352800" cy="365125"/>
          </a:xfrm>
          <a:prstGeom prst="rect">
            <a:avLst/>
          </a:prstGeom>
        </p:spPr>
        <p:txBody>
          <a:bodyPr vert="horz" lIns="91440" tIns="45720" rIns="91440" bIns="45720" rtlCol="0" anchor="ctr"/>
          <a:lstStyle>
            <a:lvl1pPr algn="l">
              <a:defRPr sz="1100" b="1" dirty="0">
                <a:solidFill>
                  <a:schemeClr val="tx1">
                    <a:lumMod val="50000"/>
                    <a:lumOff val="50000"/>
                  </a:schemeClr>
                </a:solidFill>
              </a:defRPr>
            </a:lvl1pPr>
          </a:lstStyle>
          <a:p>
            <a:pPr fontAlgn="base">
              <a:spcBef>
                <a:spcPct val="0"/>
              </a:spcBef>
              <a:spcAft>
                <a:spcPct val="0"/>
              </a:spcAft>
              <a:defRPr/>
            </a:pPr>
            <a:endParaRPr kumimoji="1" lang="en-US">
              <a:solidFill>
                <a:prstClr val="black">
                  <a:lumMod val="50000"/>
                  <a:lumOff val="50000"/>
                </a:prstClr>
              </a:solidFill>
              <a:latin typeface="Times New Roman" pitchFamily="18" charset="0"/>
              <a:ea typeface="宋体" pitchFamily="2" charset="-122"/>
            </a:endParaRPr>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smtClean="0">
                <a:solidFill>
                  <a:schemeClr val="tx1">
                    <a:lumMod val="50000"/>
                    <a:lumOff val="50000"/>
                  </a:schemeClr>
                </a:solidFill>
              </a:defRPr>
            </a:lvl1pPr>
          </a:lstStyle>
          <a:p>
            <a:pPr fontAlgn="base">
              <a:spcBef>
                <a:spcPct val="0"/>
              </a:spcBef>
              <a:spcAft>
                <a:spcPct val="0"/>
              </a:spcAft>
              <a:defRPr/>
            </a:pPr>
            <a:fld id="{A353991F-D9C0-41E0-9284-06B7295D84A8}" type="slidenum">
              <a:rPr kumimoji="1" lang="en-US">
                <a:solidFill>
                  <a:prstClr val="black">
                    <a:lumMod val="50000"/>
                    <a:lumOff val="50000"/>
                  </a:prstClr>
                </a:solidFill>
                <a:latin typeface="Times New Roman" pitchFamily="18" charset="0"/>
                <a:ea typeface="宋体" pitchFamily="2" charset="-122"/>
              </a:rPr>
              <a:pPr fontAlgn="base">
                <a:spcBef>
                  <a:spcPct val="0"/>
                </a:spcBef>
                <a:spcAft>
                  <a:spcPct val="0"/>
                </a:spcAft>
                <a:defRPr/>
              </a:pPr>
              <a:t>‹#›</a:t>
            </a:fld>
            <a:endParaRPr kumimoji="1" lang="en-US" dirty="0">
              <a:solidFill>
                <a:prstClr val="black">
                  <a:lumMod val="50000"/>
                  <a:lumOff val="50000"/>
                </a:prstClr>
              </a:solidFill>
              <a:latin typeface="Times New Roman" pitchFamily="18" charset="0"/>
              <a:ea typeface="宋体" pitchFamily="2" charset="-122"/>
            </a:endParaRPr>
          </a:p>
        </p:txBody>
      </p:sp>
      <p:pic>
        <p:nvPicPr>
          <p:cNvPr id="1041" name="Picture 9" descr="129">
            <a:hlinkClick r:id="rId13" action="ppaction://hlinksldjump"/>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382000" y="5999163"/>
            <a:ext cx="715963"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9"/>
          <p:cNvSpPr>
            <a:spLocks noChangeArrowheads="1"/>
          </p:cNvSpPr>
          <p:nvPr userDrawn="1"/>
        </p:nvSpPr>
        <p:spPr bwMode="auto">
          <a:xfrm>
            <a:off x="0" y="6505575"/>
            <a:ext cx="3325813" cy="523875"/>
          </a:xfrm>
          <a:prstGeom prst="rect">
            <a:avLst/>
          </a:prstGeom>
          <a:noFill/>
          <a:ln w="9525">
            <a:noFill/>
            <a:miter lim="800000"/>
            <a:headEnd/>
            <a:tailEnd/>
          </a:ln>
          <a:effectLst/>
        </p:spPr>
        <p:txBody>
          <a:bodyPr wrap="none">
            <a:spAutoFit/>
          </a:bodyPr>
          <a:lstStyle>
            <a:defPPr>
              <a:defRPr lang="zh-CN"/>
            </a:defPPr>
            <a:lvl1pPr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ctr"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a:lstStyle>
          <a:p>
            <a:pPr algn="l" fontAlgn="t">
              <a:lnSpc>
                <a:spcPct val="140000"/>
              </a:lnSpc>
              <a:buClr>
                <a:prstClr val="white"/>
              </a:buClr>
              <a:defRPr/>
            </a:pPr>
            <a:r>
              <a:rPr lang="zh-CN" altLang="en-US" sz="1000" b="1" dirty="0">
                <a:solidFill>
                  <a:srgbClr val="ACCBF9"/>
                </a:solidFill>
                <a:latin typeface="宋体" pitchFamily="2" charset="-122"/>
              </a:rPr>
              <a:t>山东政法学院信息科学技术系   殷立峰 祁淑霞 房志峰</a:t>
            </a:r>
            <a:endParaRPr lang="en-US" altLang="zh-CN" sz="1000" b="1" dirty="0">
              <a:solidFill>
                <a:srgbClr val="ACCBF9"/>
              </a:solidFill>
              <a:latin typeface="宋体" pitchFamily="2" charset="-122"/>
            </a:endParaRPr>
          </a:p>
          <a:p>
            <a:pPr algn="l" fontAlgn="t">
              <a:lnSpc>
                <a:spcPct val="140000"/>
              </a:lnSpc>
              <a:buClr>
                <a:prstClr val="white"/>
              </a:buClr>
              <a:defRPr/>
            </a:pPr>
            <a:endParaRPr lang="en-US" altLang="zh-CN" sz="1000" b="1" dirty="0">
              <a:solidFill>
                <a:srgbClr val="ACCBF9"/>
              </a:solidFill>
              <a:latin typeface="宋体" pitchFamily="2" charset="-122"/>
            </a:endParaRPr>
          </a:p>
        </p:txBody>
      </p:sp>
    </p:spTree>
    <p:extLst>
      <p:ext uri="{BB962C8B-B14F-4D97-AF65-F5344CB8AC3E}">
        <p14:creationId xmlns:p14="http://schemas.microsoft.com/office/powerpoint/2010/main" val="3949674256"/>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iming>
    <p:tnLst>
      <p:par>
        <p:cTn id="1" dur="indefinite" restart="never" nodeType="tmRoot"/>
      </p:par>
    </p:tnLst>
  </p:timing>
  <p:txStyles>
    <p:titleStyle>
      <a:lvl1pPr marL="319088" indent="-319088" algn="r" rtl="0" fontAlgn="base">
        <a:spcBef>
          <a:spcPct val="0"/>
        </a:spcBef>
        <a:spcAft>
          <a:spcPct val="0"/>
        </a:spcAft>
        <a:buClr>
          <a:srgbClr val="78697B"/>
        </a:buClr>
        <a:buSzPct val="128000"/>
        <a:buFont typeface="Georgia" pitchFamily="18" charset="0"/>
        <a:buChar char="*"/>
        <a:defRPr sz="46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ts val="300"/>
        </a:spcAft>
        <a:buClr>
          <a:srgbClr val="78697B"/>
        </a:buClr>
        <a:buSzPct val="130000"/>
        <a:buFont typeface="Georgia" pitchFamily="18" charset="0"/>
        <a:buChar char="*"/>
        <a:defRPr sz="2200" kern="1200">
          <a:solidFill>
            <a:srgbClr val="404040"/>
          </a:solidFill>
          <a:latin typeface="+mn-lt"/>
          <a:ea typeface="+mn-ea"/>
          <a:cs typeface="+mn-cs"/>
        </a:defRPr>
      </a:lvl1pPr>
      <a:lvl2pPr marL="547688" indent="-182563" algn="l" rtl="0" fontAlgn="base">
        <a:spcBef>
          <a:spcPct val="20000"/>
        </a:spcBef>
        <a:spcAft>
          <a:spcPts val="300"/>
        </a:spcAft>
        <a:buClr>
          <a:srgbClr val="78697B"/>
        </a:buClr>
        <a:buSzPct val="130000"/>
        <a:buFont typeface="Georgia" pitchFamily="18" charset="0"/>
        <a:buChar char="*"/>
        <a:defRPr sz="2000" kern="1200">
          <a:solidFill>
            <a:srgbClr val="404040"/>
          </a:solidFill>
          <a:latin typeface="+mn-lt"/>
          <a:ea typeface="+mn-ea"/>
          <a:cs typeface="+mn-cs"/>
        </a:defRPr>
      </a:lvl2pPr>
      <a:lvl3pPr marL="822325" indent="-182563" algn="l" rtl="0" fontAlgn="base">
        <a:spcBef>
          <a:spcPct val="20000"/>
        </a:spcBef>
        <a:spcAft>
          <a:spcPts val="300"/>
        </a:spcAft>
        <a:buClr>
          <a:srgbClr val="78697B"/>
        </a:buClr>
        <a:buSzPct val="130000"/>
        <a:buFont typeface="Georgia" pitchFamily="18" charset="0"/>
        <a:buChar char="*"/>
        <a:defRPr kern="1200">
          <a:solidFill>
            <a:srgbClr val="404040"/>
          </a:solidFill>
          <a:latin typeface="+mn-lt"/>
          <a:ea typeface="+mn-ea"/>
          <a:cs typeface="+mn-cs"/>
        </a:defRPr>
      </a:lvl3pPr>
      <a:lvl4pPr marL="1096963" indent="-182563" algn="l" rtl="0" fontAlgn="base">
        <a:spcBef>
          <a:spcPct val="20000"/>
        </a:spcBef>
        <a:spcAft>
          <a:spcPts val="300"/>
        </a:spcAft>
        <a:buClr>
          <a:srgbClr val="78697B"/>
        </a:buClr>
        <a:buSzPct val="130000"/>
        <a:buFont typeface="Georgia" pitchFamily="18" charset="0"/>
        <a:buChar char="*"/>
        <a:defRPr sz="1600" kern="1200">
          <a:solidFill>
            <a:srgbClr val="404040"/>
          </a:solidFill>
          <a:latin typeface="+mn-lt"/>
          <a:ea typeface="+mn-ea"/>
          <a:cs typeface="+mn-cs"/>
        </a:defRPr>
      </a:lvl4pPr>
      <a:lvl5pPr marL="1389063" indent="-182563" algn="l" rtl="0" fontAlgn="base">
        <a:spcBef>
          <a:spcPct val="20000"/>
        </a:spcBef>
        <a:spcAft>
          <a:spcPts val="300"/>
        </a:spcAft>
        <a:buClr>
          <a:srgbClr val="78697B"/>
        </a:buClr>
        <a:buSzPct val="130000"/>
        <a:buFont typeface="Georgia" pitchFamily="18" charset="0"/>
        <a:buChar char="*"/>
        <a:defRPr sz="1400" kern="1200">
          <a:solidFill>
            <a:srgbClr val="404040"/>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4.xml.rels><?xml version="1.0" encoding="UTF-8" standalone="yes"?>
<Relationships xmlns="http://schemas.openxmlformats.org/package/2006/relationships"><Relationship Id="rId2" Type="http://schemas.openxmlformats.org/officeDocument/2006/relationships/hyperlink" Target="http://baike.baidu.com/view/209670.htm" TargetMode="External"/><Relationship Id="rId1" Type="http://schemas.openxmlformats.org/officeDocument/2006/relationships/slideLayout" Target="../slideLayouts/slideLayout10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9.xml"/></Relationships>
</file>

<file path=ppt/slides/_rels/slide23.xml.rels><?xml version="1.0" encoding="UTF-8" standalone="yes"?>
<Relationships xmlns="http://schemas.openxmlformats.org/package/2006/relationships"><Relationship Id="rId3" Type="http://schemas.openxmlformats.org/officeDocument/2006/relationships/hyperlink" Target="http://download.qt-project.org/official_releases/qtcreator/2.8/2.8.1/qt-creator-windows-opensource-2.8.1.exe.mirrorlist" TargetMode="External"/><Relationship Id="rId2" Type="http://schemas.openxmlformats.org/officeDocument/2006/relationships/hyperlink" Target="http://download.qt-project.org/official_releases/qtcreator/2.8/2.8.1/qt-creator-windows-opensource-2.8.1.exe" TargetMode="External"/><Relationship Id="rId1" Type="http://schemas.openxmlformats.org/officeDocument/2006/relationships/slideLayout" Target="../slideLayouts/slideLayout8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8.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8.xml"/></Relationships>
</file>

<file path=ppt/slides/_rels/slide3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8.xml"/></Relationships>
</file>

<file path=ppt/slides/_rels/slide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5.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7.xml"/></Relationships>
</file>

<file path=ppt/slides/_rels/slide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6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5.xml"/></Relationships>
</file>

<file path=ppt/slides/_rels/slide6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5.xml"/></Relationships>
</file>

<file path=ppt/slides/_rels/slide6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4.xml"/></Relationships>
</file>

<file path=ppt/slides/_rels/slide6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34.xml"/></Relationships>
</file>

<file path=ppt/slides/_rels/slide6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4.xml"/></Relationships>
</file>

<file path=ppt/slides/_rels/slide6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3.xml"/></Relationships>
</file>

<file path=ppt/slides/_rels/slide7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4.xml"/></Relationships>
</file>

<file path=ppt/slides/_rels/slide7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4.xml"/></Relationships>
</file>

<file path=ppt/slides/_rels/slide7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3.xml"/></Relationships>
</file>

<file path=ppt/slides/_rels/slide7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2.xml"/></Relationships>
</file>

<file path=ppt/slides/_rels/slide8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ctrTitle"/>
          </p:nvPr>
        </p:nvSpPr>
        <p:spPr bwMode="auto">
          <a:xfrm>
            <a:off x="1619672" y="404664"/>
            <a:ext cx="5865812" cy="838200"/>
          </a:xfrm>
        </p:spPr>
        <p:txBody>
          <a:bodyPr wrap="square" numCol="1" compatLnSpc="1">
            <a:prstTxWarp prst="textNoShape">
              <a:avLst/>
            </a:prstTxWarp>
          </a:bodyPr>
          <a:lstStyle/>
          <a:p>
            <a:pPr marL="182563" algn="ctr"/>
            <a:r>
              <a:rPr lang="zh-CN" altLang="en-US" sz="4000" dirty="0" smtClean="0">
                <a:solidFill>
                  <a:srgbClr val="006600"/>
                </a:solidFill>
                <a:effectLst/>
                <a:ea typeface="隶书" pitchFamily="49" charset="-122"/>
              </a:rPr>
              <a:t>第</a:t>
            </a:r>
            <a:r>
              <a:rPr lang="en-US" altLang="zh-CN" sz="4000" dirty="0" smtClean="0">
                <a:solidFill>
                  <a:srgbClr val="006600"/>
                </a:solidFill>
                <a:effectLst/>
                <a:ea typeface="隶书" pitchFamily="49" charset="-122"/>
              </a:rPr>
              <a:t>1</a:t>
            </a:r>
            <a:r>
              <a:rPr lang="zh-CN" altLang="en-US" sz="4000" dirty="0" smtClean="0">
                <a:solidFill>
                  <a:srgbClr val="006600"/>
                </a:solidFill>
                <a:effectLst/>
                <a:ea typeface="隶书" pitchFamily="49" charset="-122"/>
              </a:rPr>
              <a:t>章  走进</a:t>
            </a:r>
            <a:r>
              <a:rPr lang="en-US" altLang="zh-CN" sz="4000" dirty="0" err="1" smtClean="0">
                <a:solidFill>
                  <a:srgbClr val="006600"/>
                </a:solidFill>
                <a:effectLst/>
                <a:ea typeface="隶书" pitchFamily="49" charset="-122"/>
              </a:rPr>
              <a:t>Qt</a:t>
            </a:r>
            <a:endParaRPr lang="zh-CN" altLang="en-US" sz="4000" dirty="0" smtClean="0">
              <a:solidFill>
                <a:srgbClr val="006600"/>
              </a:solidFill>
              <a:effectLst/>
              <a:ea typeface="隶书" pitchFamily="49" charset="-122"/>
            </a:endParaRPr>
          </a:p>
        </p:txBody>
      </p:sp>
      <p:sp>
        <p:nvSpPr>
          <p:cNvPr id="9" name="矩形 8"/>
          <p:cNvSpPr/>
          <p:nvPr/>
        </p:nvSpPr>
        <p:spPr>
          <a:xfrm>
            <a:off x="2843808" y="1412776"/>
            <a:ext cx="4572000" cy="4247317"/>
          </a:xfrm>
          <a:prstGeom prst="rect">
            <a:avLst/>
          </a:prstGeom>
        </p:spPr>
        <p:txBody>
          <a:bodyPr>
            <a:spAutoFit/>
          </a:bodyPr>
          <a:lstStyle/>
          <a:p>
            <a:pPr>
              <a:lnSpc>
                <a:spcPct val="150000"/>
              </a:lnSpc>
            </a:pPr>
            <a:r>
              <a:rPr lang="en-US" altLang="zh-CN" sz="2400" b="1" u="sng" dirty="0">
                <a:solidFill>
                  <a:srgbClr val="002060"/>
                </a:solidFill>
                <a:uFill>
                  <a:solidFill>
                    <a:srgbClr val="FFC000"/>
                  </a:solidFill>
                </a:uFill>
                <a:latin typeface="楷体" pitchFamily="49" charset="-122"/>
                <a:ea typeface="楷体" pitchFamily="49" charset="-122"/>
              </a:rPr>
              <a:t>1.1  </a:t>
            </a:r>
            <a:r>
              <a:rPr lang="en-US" altLang="zh-CN" sz="2400" b="1" u="sng" dirty="0" err="1">
                <a:solidFill>
                  <a:srgbClr val="002060"/>
                </a:solidFill>
                <a:uFill>
                  <a:solidFill>
                    <a:srgbClr val="FFC000"/>
                  </a:solidFill>
                </a:uFill>
                <a:latin typeface="楷体" pitchFamily="49" charset="-122"/>
                <a:ea typeface="楷体" pitchFamily="49" charset="-122"/>
              </a:rPr>
              <a:t>Qt</a:t>
            </a:r>
            <a:r>
              <a:rPr lang="zh-CN" altLang="en-US" sz="2400" b="1" u="sng" dirty="0">
                <a:solidFill>
                  <a:srgbClr val="002060"/>
                </a:solidFill>
                <a:uFill>
                  <a:solidFill>
                    <a:srgbClr val="FFC000"/>
                  </a:solidFill>
                </a:uFill>
                <a:latin typeface="楷体" pitchFamily="49" charset="-122"/>
                <a:ea typeface="楷体" pitchFamily="49" charset="-122"/>
              </a:rPr>
              <a:t>简介</a:t>
            </a:r>
          </a:p>
          <a:p>
            <a:pPr>
              <a:lnSpc>
                <a:spcPct val="150000"/>
              </a:lnSpc>
            </a:pPr>
            <a:r>
              <a:rPr lang="en-US" altLang="zh-CN" sz="2400" b="1" u="sng" dirty="0" smtClean="0">
                <a:solidFill>
                  <a:srgbClr val="002060"/>
                </a:solidFill>
                <a:uFill>
                  <a:solidFill>
                    <a:srgbClr val="FFC000"/>
                  </a:solidFill>
                </a:uFill>
                <a:latin typeface="楷体" pitchFamily="49" charset="-122"/>
                <a:ea typeface="楷体" pitchFamily="49" charset="-122"/>
              </a:rPr>
              <a:t>1.2  </a:t>
            </a:r>
            <a:r>
              <a:rPr lang="en-US" altLang="zh-CN" sz="2400" b="1" u="sng" dirty="0" err="1">
                <a:solidFill>
                  <a:srgbClr val="002060"/>
                </a:solidFill>
                <a:uFill>
                  <a:solidFill>
                    <a:srgbClr val="FFC000"/>
                  </a:solidFill>
                </a:uFill>
                <a:latin typeface="楷体" pitchFamily="49" charset="-122"/>
                <a:ea typeface="楷体" pitchFamily="49" charset="-122"/>
              </a:rPr>
              <a:t>Qt</a:t>
            </a:r>
            <a:r>
              <a:rPr lang="zh-CN" altLang="en-US" sz="2400" b="1" u="sng" dirty="0">
                <a:solidFill>
                  <a:srgbClr val="002060"/>
                </a:solidFill>
                <a:uFill>
                  <a:solidFill>
                    <a:srgbClr val="FFC000"/>
                  </a:solidFill>
                </a:uFill>
                <a:latin typeface="楷体" pitchFamily="49" charset="-122"/>
                <a:ea typeface="楷体" pitchFamily="49" charset="-122"/>
              </a:rPr>
              <a:t>的下载、安装与配置</a:t>
            </a:r>
          </a:p>
          <a:p>
            <a:pPr>
              <a:lnSpc>
                <a:spcPct val="150000"/>
              </a:lnSpc>
            </a:pPr>
            <a:r>
              <a:rPr lang="en-US" altLang="zh-CN" sz="2400" b="1" u="sng" dirty="0">
                <a:solidFill>
                  <a:srgbClr val="002060"/>
                </a:solidFill>
                <a:uFill>
                  <a:solidFill>
                    <a:srgbClr val="FFC000"/>
                  </a:solidFill>
                </a:uFill>
                <a:latin typeface="楷体" pitchFamily="49" charset="-122"/>
                <a:ea typeface="楷体" pitchFamily="49" charset="-122"/>
              </a:rPr>
              <a:t>1.3  </a:t>
            </a:r>
            <a:r>
              <a:rPr lang="en-US" altLang="zh-CN" sz="2400" b="1" u="sng" dirty="0" err="1">
                <a:solidFill>
                  <a:srgbClr val="002060"/>
                </a:solidFill>
                <a:uFill>
                  <a:solidFill>
                    <a:srgbClr val="FFC000"/>
                  </a:solidFill>
                </a:uFill>
                <a:latin typeface="楷体" pitchFamily="49" charset="-122"/>
                <a:ea typeface="楷体" pitchFamily="49" charset="-122"/>
              </a:rPr>
              <a:t>Qt</a:t>
            </a:r>
            <a:r>
              <a:rPr lang="en-US" altLang="zh-CN" sz="2400" b="1" u="sng" dirty="0">
                <a:solidFill>
                  <a:srgbClr val="002060"/>
                </a:solidFill>
                <a:uFill>
                  <a:solidFill>
                    <a:srgbClr val="FFC000"/>
                  </a:solidFill>
                </a:uFill>
                <a:latin typeface="楷体" pitchFamily="49" charset="-122"/>
                <a:ea typeface="楷体" pitchFamily="49" charset="-122"/>
              </a:rPr>
              <a:t> Creator</a:t>
            </a:r>
            <a:r>
              <a:rPr lang="zh-CN" altLang="en-US" sz="2400" b="1" u="sng" dirty="0">
                <a:solidFill>
                  <a:srgbClr val="002060"/>
                </a:solidFill>
                <a:uFill>
                  <a:solidFill>
                    <a:srgbClr val="FFC000"/>
                  </a:solidFill>
                </a:uFill>
                <a:latin typeface="楷体" pitchFamily="49" charset="-122"/>
                <a:ea typeface="楷体" pitchFamily="49" charset="-122"/>
              </a:rPr>
              <a:t>集成开发环境</a:t>
            </a:r>
          </a:p>
          <a:p>
            <a:pPr>
              <a:lnSpc>
                <a:spcPct val="150000"/>
              </a:lnSpc>
            </a:pPr>
            <a:r>
              <a:rPr lang="en-US" altLang="zh-CN" sz="2400" b="1" u="sng" dirty="0">
                <a:solidFill>
                  <a:srgbClr val="002060"/>
                </a:solidFill>
                <a:uFill>
                  <a:solidFill>
                    <a:srgbClr val="FFC000"/>
                  </a:solidFill>
                </a:uFill>
                <a:latin typeface="楷体" pitchFamily="49" charset="-122"/>
                <a:ea typeface="楷体" pitchFamily="49" charset="-122"/>
              </a:rPr>
              <a:t>1.4  </a:t>
            </a:r>
            <a:r>
              <a:rPr lang="en-US" altLang="zh-CN" sz="2400" b="1" u="sng" dirty="0" err="1">
                <a:solidFill>
                  <a:srgbClr val="002060"/>
                </a:solidFill>
                <a:uFill>
                  <a:solidFill>
                    <a:srgbClr val="FFC000"/>
                  </a:solidFill>
                </a:uFill>
                <a:latin typeface="楷体" pitchFamily="49" charset="-122"/>
                <a:ea typeface="楷体" pitchFamily="49" charset="-122"/>
              </a:rPr>
              <a:t>Qt</a:t>
            </a:r>
            <a:r>
              <a:rPr lang="en-US" altLang="zh-CN" sz="2400" b="1" u="sng" dirty="0">
                <a:solidFill>
                  <a:srgbClr val="002060"/>
                </a:solidFill>
                <a:uFill>
                  <a:solidFill>
                    <a:srgbClr val="FFC000"/>
                  </a:solidFill>
                </a:uFill>
                <a:latin typeface="楷体" pitchFamily="49" charset="-122"/>
                <a:ea typeface="楷体" pitchFamily="49" charset="-122"/>
              </a:rPr>
              <a:t> Creator</a:t>
            </a:r>
            <a:r>
              <a:rPr lang="zh-CN" altLang="en-US" sz="2400" b="1" u="sng" dirty="0">
                <a:solidFill>
                  <a:srgbClr val="002060"/>
                </a:solidFill>
                <a:uFill>
                  <a:solidFill>
                    <a:srgbClr val="FFC000"/>
                  </a:solidFill>
                </a:uFill>
                <a:latin typeface="楷体" pitchFamily="49" charset="-122"/>
                <a:ea typeface="楷体" pitchFamily="49" charset="-122"/>
              </a:rPr>
              <a:t>的基本操作</a:t>
            </a:r>
          </a:p>
          <a:p>
            <a:pPr>
              <a:lnSpc>
                <a:spcPct val="150000"/>
              </a:lnSpc>
            </a:pPr>
            <a:r>
              <a:rPr lang="en-US" altLang="zh-CN" sz="2400" b="1" u="sng" dirty="0">
                <a:solidFill>
                  <a:srgbClr val="002060"/>
                </a:solidFill>
                <a:uFill>
                  <a:solidFill>
                    <a:srgbClr val="FFC000"/>
                  </a:solidFill>
                </a:uFill>
                <a:latin typeface="楷体" pitchFamily="49" charset="-122"/>
                <a:ea typeface="楷体" pitchFamily="49" charset="-122"/>
              </a:rPr>
              <a:t>1.5  </a:t>
            </a:r>
            <a:r>
              <a:rPr lang="en-US" altLang="zh-CN" sz="2400" b="1" u="sng" dirty="0" err="1">
                <a:solidFill>
                  <a:srgbClr val="002060"/>
                </a:solidFill>
                <a:uFill>
                  <a:solidFill>
                    <a:srgbClr val="FFC000"/>
                  </a:solidFill>
                </a:uFill>
                <a:latin typeface="楷体" pitchFamily="49" charset="-122"/>
                <a:ea typeface="楷体" pitchFamily="49" charset="-122"/>
              </a:rPr>
              <a:t>Qt</a:t>
            </a:r>
            <a:r>
              <a:rPr lang="en-US" altLang="zh-CN" sz="2400" b="1" u="sng" dirty="0">
                <a:solidFill>
                  <a:srgbClr val="002060"/>
                </a:solidFill>
                <a:uFill>
                  <a:solidFill>
                    <a:srgbClr val="FFC000"/>
                  </a:solidFill>
                </a:uFill>
                <a:latin typeface="楷体" pitchFamily="49" charset="-122"/>
                <a:ea typeface="楷体" pitchFamily="49" charset="-122"/>
              </a:rPr>
              <a:t> Creator</a:t>
            </a:r>
            <a:r>
              <a:rPr lang="zh-CN" altLang="en-US" sz="2400" b="1" u="sng" dirty="0">
                <a:solidFill>
                  <a:srgbClr val="002060"/>
                </a:solidFill>
                <a:uFill>
                  <a:solidFill>
                    <a:srgbClr val="FFC000"/>
                  </a:solidFill>
                </a:uFill>
                <a:latin typeface="楷体" pitchFamily="49" charset="-122"/>
                <a:ea typeface="楷体" pitchFamily="49" charset="-122"/>
              </a:rPr>
              <a:t>联机帮助</a:t>
            </a:r>
            <a:r>
              <a:rPr lang="zh-CN" altLang="en-US" sz="2400" b="1" u="sng" dirty="0" smtClean="0">
                <a:solidFill>
                  <a:srgbClr val="002060"/>
                </a:solidFill>
                <a:uFill>
                  <a:solidFill>
                    <a:srgbClr val="FFC000"/>
                  </a:solidFill>
                </a:uFill>
                <a:latin typeface="楷体" pitchFamily="49" charset="-122"/>
                <a:ea typeface="楷体" pitchFamily="49" charset="-122"/>
              </a:rPr>
              <a:t>系统</a:t>
            </a:r>
            <a:endParaRPr lang="en-US" altLang="zh-CN" sz="2400" b="1" u="sng" dirty="0" smtClean="0">
              <a:solidFill>
                <a:srgbClr val="002060"/>
              </a:solidFill>
              <a:uFill>
                <a:solidFill>
                  <a:srgbClr val="FFC000"/>
                </a:solidFill>
              </a:uFill>
              <a:latin typeface="楷体" pitchFamily="49" charset="-122"/>
              <a:ea typeface="楷体" pitchFamily="49" charset="-122"/>
            </a:endParaRPr>
          </a:p>
          <a:p>
            <a:pPr>
              <a:lnSpc>
                <a:spcPct val="150000"/>
              </a:lnSpc>
            </a:pPr>
            <a:r>
              <a:rPr lang="en-US" altLang="zh-CN" sz="2400" b="1" u="sng" dirty="0">
                <a:solidFill>
                  <a:srgbClr val="002060"/>
                </a:solidFill>
                <a:uFill>
                  <a:solidFill>
                    <a:srgbClr val="FFC000"/>
                  </a:solidFill>
                </a:uFill>
                <a:latin typeface="楷体" pitchFamily="49" charset="-122"/>
                <a:ea typeface="楷体" pitchFamily="49" charset="-122"/>
              </a:rPr>
              <a:t>1.6  </a:t>
            </a:r>
            <a:r>
              <a:rPr lang="zh-CN" altLang="en-US" sz="2400" b="1" u="sng" dirty="0">
                <a:solidFill>
                  <a:srgbClr val="002060"/>
                </a:solidFill>
                <a:uFill>
                  <a:solidFill>
                    <a:srgbClr val="FFC000"/>
                  </a:solidFill>
                </a:uFill>
                <a:latin typeface="楷体" pitchFamily="49" charset="-122"/>
                <a:ea typeface="楷体" pitchFamily="49" charset="-122"/>
              </a:rPr>
              <a:t>使用</a:t>
            </a:r>
            <a:r>
              <a:rPr lang="en-US" altLang="zh-CN" sz="2400" b="1" u="sng" dirty="0" err="1">
                <a:solidFill>
                  <a:srgbClr val="002060"/>
                </a:solidFill>
                <a:uFill>
                  <a:solidFill>
                    <a:srgbClr val="FFC000"/>
                  </a:solidFill>
                </a:uFill>
                <a:latin typeface="楷体" pitchFamily="49" charset="-122"/>
                <a:ea typeface="楷体" pitchFamily="49" charset="-122"/>
              </a:rPr>
              <a:t>Qt</a:t>
            </a:r>
            <a:r>
              <a:rPr lang="zh-CN" altLang="en-US" sz="2400" b="1" u="sng" dirty="0">
                <a:solidFill>
                  <a:srgbClr val="002060"/>
                </a:solidFill>
                <a:uFill>
                  <a:solidFill>
                    <a:srgbClr val="FFC000"/>
                  </a:solidFill>
                </a:uFill>
                <a:latin typeface="楷体" pitchFamily="49" charset="-122"/>
                <a:ea typeface="楷体" pitchFamily="49" charset="-122"/>
              </a:rPr>
              <a:t>开发</a:t>
            </a:r>
            <a:r>
              <a:rPr lang="en-US" altLang="zh-CN" sz="2400" b="1" u="sng" dirty="0">
                <a:solidFill>
                  <a:srgbClr val="002060"/>
                </a:solidFill>
                <a:uFill>
                  <a:solidFill>
                    <a:srgbClr val="FFC000"/>
                  </a:solidFill>
                </a:uFill>
                <a:latin typeface="楷体" pitchFamily="49" charset="-122"/>
                <a:ea typeface="楷体" pitchFamily="49" charset="-122"/>
              </a:rPr>
              <a:t>C++</a:t>
            </a:r>
            <a:r>
              <a:rPr lang="zh-CN" altLang="en-US" sz="2400" b="1" u="sng" dirty="0">
                <a:solidFill>
                  <a:srgbClr val="002060"/>
                </a:solidFill>
                <a:uFill>
                  <a:solidFill>
                    <a:srgbClr val="FFC000"/>
                  </a:solidFill>
                </a:uFill>
                <a:latin typeface="楷体" pitchFamily="49" charset="-122"/>
                <a:ea typeface="楷体" pitchFamily="49" charset="-122"/>
              </a:rPr>
              <a:t>语言程序</a:t>
            </a:r>
          </a:p>
          <a:p>
            <a:pPr>
              <a:lnSpc>
                <a:spcPct val="150000"/>
              </a:lnSpc>
            </a:pPr>
            <a:r>
              <a:rPr lang="en-US" altLang="zh-CN" sz="2400" b="1" u="sng" dirty="0" smtClean="0">
                <a:solidFill>
                  <a:srgbClr val="002060"/>
                </a:solidFill>
                <a:uFill>
                  <a:solidFill>
                    <a:srgbClr val="FFC000"/>
                  </a:solidFill>
                </a:uFill>
                <a:latin typeface="楷体" pitchFamily="49" charset="-122"/>
                <a:ea typeface="楷体" pitchFamily="49" charset="-122"/>
              </a:rPr>
              <a:t>1.7  </a:t>
            </a:r>
            <a:r>
              <a:rPr lang="en-US" altLang="zh-CN" sz="2400" b="1" u="sng" dirty="0" err="1" smtClean="0">
                <a:solidFill>
                  <a:srgbClr val="002060"/>
                </a:solidFill>
                <a:uFill>
                  <a:solidFill>
                    <a:srgbClr val="FFC000"/>
                  </a:solidFill>
                </a:uFill>
                <a:latin typeface="楷体" pitchFamily="49" charset="-122"/>
                <a:ea typeface="楷体" pitchFamily="49" charset="-122"/>
              </a:rPr>
              <a:t>Qt5</a:t>
            </a:r>
            <a:r>
              <a:rPr lang="zh-CN" altLang="en-US" sz="2400" b="1" u="sng" dirty="0">
                <a:solidFill>
                  <a:srgbClr val="002060"/>
                </a:solidFill>
                <a:uFill>
                  <a:solidFill>
                    <a:srgbClr val="FFC000"/>
                  </a:solidFill>
                </a:uFill>
                <a:latin typeface="楷体" pitchFamily="49" charset="-122"/>
                <a:ea typeface="楷体" pitchFamily="49" charset="-122"/>
              </a:rPr>
              <a:t>简要介绍</a:t>
            </a:r>
          </a:p>
          <a:p>
            <a:endParaRPr lang="zh-CN" altLang="en-US" dirty="0"/>
          </a:p>
        </p:txBody>
      </p:sp>
    </p:spTree>
    <p:extLst>
      <p:ext uri="{BB962C8B-B14F-4D97-AF65-F5344CB8AC3E}">
        <p14:creationId xmlns:p14="http://schemas.microsoft.com/office/powerpoint/2010/main" val="50137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p:txBody>
      </p:sp>
      <p:sp>
        <p:nvSpPr>
          <p:cNvPr id="12291" name="矩形 5"/>
          <p:cNvSpPr>
            <a:spLocks noChangeArrowheads="1"/>
          </p:cNvSpPr>
          <p:nvPr/>
        </p:nvSpPr>
        <p:spPr bwMode="auto">
          <a:xfrm>
            <a:off x="827088" y="1052513"/>
            <a:ext cx="7777162"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4</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Designer</a:t>
            </a:r>
          </a:p>
          <a:p>
            <a:pPr algn="just" fontAlgn="base">
              <a:lnSpc>
                <a:spcPct val="150000"/>
              </a:lnSpc>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是一个功能强大的</a:t>
            </a:r>
            <a:r>
              <a:rPr kumimoji="1" lang="en-US" altLang="zh-CN" sz="2000" b="1">
                <a:solidFill>
                  <a:prstClr val="black"/>
                </a:solidFill>
                <a:latin typeface="Times New Roman" pitchFamily="18" charset="0"/>
                <a:ea typeface="宋体" pitchFamily="2" charset="-122"/>
              </a:rPr>
              <a:t>GUI</a:t>
            </a:r>
            <a:r>
              <a:rPr kumimoji="1" lang="zh-CN" altLang="zh-CN" sz="2000" b="1">
                <a:solidFill>
                  <a:prstClr val="black"/>
                </a:solidFill>
                <a:latin typeface="Times New Roman" pitchFamily="18" charset="0"/>
                <a:ea typeface="宋体" pitchFamily="2" charset="-122"/>
              </a:rPr>
              <a:t>布局与窗体构造器，能够在所有支持平台上，以本地化的视图外观与认知，快速开发高性能的用户界面。是</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用来设计应用程序图形界面的工具。</a:t>
            </a:r>
            <a:endParaRPr kumimoji="1" lang="zh-CN" altLang="en-US" sz="2000" b="1">
              <a:solidFill>
                <a:prstClr val="black"/>
              </a:solidFill>
              <a:latin typeface="Times New Roman" pitchFamily="18" charset="0"/>
              <a:ea typeface="宋体" pitchFamily="2" charset="-122"/>
            </a:endParaRPr>
          </a:p>
        </p:txBody>
      </p:sp>
      <p:sp>
        <p:nvSpPr>
          <p:cNvPr id="12292" name="矩形 3"/>
          <p:cNvSpPr>
            <a:spLocks noChangeArrowheads="1"/>
          </p:cNvSpPr>
          <p:nvPr/>
        </p:nvSpPr>
        <p:spPr bwMode="auto">
          <a:xfrm>
            <a:off x="914400" y="2990850"/>
            <a:ext cx="7775575"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5</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Assistant</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又叫</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助手，是一个可以完全自定义，能重新组织的帮助文件或文档浏览器，它能与基于</a:t>
            </a:r>
            <a:r>
              <a:rPr kumimoji="1" lang="en-US" altLang="zh-CN" sz="2000" b="1">
                <a:solidFill>
                  <a:prstClr val="black"/>
                </a:solidFill>
                <a:latin typeface="Times New Roman" pitchFamily="18" charset="0"/>
                <a:ea typeface="宋体" pitchFamily="2" charset="-122"/>
              </a:rPr>
              <a:t>Qt </a:t>
            </a:r>
            <a:r>
              <a:rPr kumimoji="1" lang="zh-CN" altLang="zh-CN" sz="2000" b="1">
                <a:solidFill>
                  <a:prstClr val="black"/>
                </a:solidFill>
                <a:latin typeface="Times New Roman" pitchFamily="18" charset="0"/>
                <a:ea typeface="宋体" pitchFamily="2" charset="-122"/>
              </a:rPr>
              <a:t>的应用程序一起运行。开发人员使用它能加快文档的处理过程。</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16385998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1000"/>
                                        <p:tgtEl>
                                          <p:spTgt spid="12291"/>
                                        </p:tgtEl>
                                      </p:cBhvr>
                                    </p:animEffect>
                                    <p:anim calcmode="lin" valueType="num">
                                      <p:cBhvr>
                                        <p:cTn id="8" dur="1000" fill="hold"/>
                                        <p:tgtEl>
                                          <p:spTgt spid="12291"/>
                                        </p:tgtEl>
                                        <p:attrNameLst>
                                          <p:attrName>ppt_x</p:attrName>
                                        </p:attrNameLst>
                                      </p:cBhvr>
                                      <p:tavLst>
                                        <p:tav tm="0">
                                          <p:val>
                                            <p:strVal val="#ppt_x"/>
                                          </p:val>
                                        </p:tav>
                                        <p:tav tm="100000">
                                          <p:val>
                                            <p:strVal val="#ppt_x"/>
                                          </p:val>
                                        </p:tav>
                                      </p:tavLst>
                                    </p:anim>
                                    <p:anim calcmode="lin" valueType="num">
                                      <p:cBhvr>
                                        <p:cTn id="9"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292"/>
                                        </p:tgtEl>
                                        <p:attrNameLst>
                                          <p:attrName>style.visibility</p:attrName>
                                        </p:attrNameLst>
                                      </p:cBhvr>
                                      <p:to>
                                        <p:strVal val="visible"/>
                                      </p:to>
                                    </p:set>
                                    <p:animEffect transition="in" filter="fade">
                                      <p:cBhvr>
                                        <p:cTn id="14" dur="1000"/>
                                        <p:tgtEl>
                                          <p:spTgt spid="12292"/>
                                        </p:tgtEl>
                                      </p:cBhvr>
                                    </p:animEffect>
                                    <p:anim calcmode="lin" valueType="num">
                                      <p:cBhvr>
                                        <p:cTn id="15" dur="1000" fill="hold"/>
                                        <p:tgtEl>
                                          <p:spTgt spid="12292"/>
                                        </p:tgtEl>
                                        <p:attrNameLst>
                                          <p:attrName>ppt_x</p:attrName>
                                        </p:attrNameLst>
                                      </p:cBhvr>
                                      <p:tavLst>
                                        <p:tav tm="0">
                                          <p:val>
                                            <p:strVal val="#ppt_x"/>
                                          </p:val>
                                        </p:tav>
                                        <p:tav tm="100000">
                                          <p:val>
                                            <p:strVal val="#ppt_x"/>
                                          </p:val>
                                        </p:tav>
                                      </p:tavLst>
                                    </p:anim>
                                    <p:anim calcmode="lin" valueType="num">
                                      <p:cBhvr>
                                        <p:cTn id="16" dur="1000" fill="hold"/>
                                        <p:tgtEl>
                                          <p:spTgt spid="1229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a:p>
            <a:endParaRPr lang="zh-CN" altLang="zh-CN" sz="2400" b="1" smtClean="0">
              <a:solidFill>
                <a:srgbClr val="FF0000"/>
              </a:solidFill>
            </a:endParaRPr>
          </a:p>
        </p:txBody>
      </p:sp>
      <p:sp>
        <p:nvSpPr>
          <p:cNvPr id="13315" name="矩形 5"/>
          <p:cNvSpPr>
            <a:spLocks noChangeArrowheads="1"/>
          </p:cNvSpPr>
          <p:nvPr/>
        </p:nvSpPr>
        <p:spPr bwMode="auto">
          <a:xfrm>
            <a:off x="827088" y="1412875"/>
            <a:ext cx="7777162"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6</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Library</a:t>
            </a:r>
          </a:p>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       </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是一个拥有超过</a:t>
            </a:r>
            <a:r>
              <a:rPr kumimoji="1" lang="en-US" altLang="zh-CN" sz="2000" b="1">
                <a:solidFill>
                  <a:srgbClr val="FF0000"/>
                </a:solidFill>
                <a:latin typeface="Times New Roman" pitchFamily="18" charset="0"/>
                <a:ea typeface="宋体" pitchFamily="2" charset="-122"/>
              </a:rPr>
              <a:t>400</a:t>
            </a:r>
            <a:r>
              <a:rPr kumimoji="1" lang="zh-CN" altLang="zh-CN" sz="2000" b="1">
                <a:solidFill>
                  <a:srgbClr val="FF0000"/>
                </a:solidFill>
                <a:latin typeface="Times New Roman" pitchFamily="18" charset="0"/>
                <a:ea typeface="宋体" pitchFamily="2" charset="-122"/>
              </a:rPr>
              <a:t>个</a:t>
            </a:r>
            <a:r>
              <a:rPr kumimoji="1" lang="en-US" altLang="zh-CN" sz="2000" b="1">
                <a:solidFill>
                  <a:srgbClr val="FF0000"/>
                </a:solidFill>
                <a:latin typeface="Times New Roman" pitchFamily="18" charset="0"/>
                <a:ea typeface="宋体" pitchFamily="2" charset="-122"/>
              </a:rPr>
              <a:t> C++</a:t>
            </a:r>
            <a:r>
              <a:rPr kumimoji="1" lang="zh-CN" altLang="zh-CN" sz="2000" b="1">
                <a:solidFill>
                  <a:srgbClr val="FF0000"/>
                </a:solidFill>
                <a:latin typeface="Times New Roman" pitchFamily="18" charset="0"/>
                <a:ea typeface="宋体" pitchFamily="2" charset="-122"/>
              </a:rPr>
              <a:t>类</a:t>
            </a:r>
            <a:r>
              <a:rPr kumimoji="1" lang="zh-CN" altLang="zh-CN" sz="2000" b="1">
                <a:solidFill>
                  <a:prstClr val="black"/>
                </a:solidFill>
                <a:latin typeface="Times New Roman" pitchFamily="18" charset="0"/>
                <a:ea typeface="宋体" pitchFamily="2" charset="-122"/>
              </a:rPr>
              <a:t>，同时类的数量还在不断扩展的类库。它封装了用于端到端应用程序开发所需要的所有基础结构，包括成熟的对象模型的优秀的</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应用程序接口，以及内容丰富的集合类，具有图形用户界面编程、布局设计，数据库编程，网络，</a:t>
            </a:r>
            <a:r>
              <a:rPr kumimoji="1" lang="en-US" altLang="zh-CN" sz="2000" b="1">
                <a:solidFill>
                  <a:prstClr val="black"/>
                </a:solidFill>
                <a:latin typeface="Times New Roman" pitchFamily="18" charset="0"/>
                <a:ea typeface="宋体" pitchFamily="2" charset="-122"/>
              </a:rPr>
              <a:t>XML</a:t>
            </a:r>
            <a:r>
              <a:rPr kumimoji="1" lang="zh-CN" altLang="zh-CN" sz="2000" b="1">
                <a:solidFill>
                  <a:prstClr val="black"/>
                </a:solidFill>
                <a:latin typeface="Times New Roman" pitchFamily="18" charset="0"/>
                <a:ea typeface="宋体" pitchFamily="2" charset="-122"/>
              </a:rPr>
              <a:t>，国际化，</a:t>
            </a:r>
            <a:r>
              <a:rPr kumimoji="1" lang="en-US" altLang="zh-CN" sz="2000" b="1">
                <a:solidFill>
                  <a:prstClr val="black"/>
                </a:solidFill>
                <a:latin typeface="Times New Roman" pitchFamily="18" charset="0"/>
                <a:ea typeface="宋体" pitchFamily="2" charset="-122"/>
              </a:rPr>
              <a:t>OpenGL</a:t>
            </a:r>
            <a:r>
              <a:rPr kumimoji="1" lang="zh-CN" altLang="zh-CN" sz="2000" b="1">
                <a:solidFill>
                  <a:prstClr val="black"/>
                </a:solidFill>
                <a:latin typeface="Times New Roman" pitchFamily="18" charset="0"/>
                <a:ea typeface="宋体" pitchFamily="2" charset="-122"/>
              </a:rPr>
              <a:t>等支持功能。</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778658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1000"/>
                                        <p:tgtEl>
                                          <p:spTgt spid="13315"/>
                                        </p:tgtEl>
                                      </p:cBhvr>
                                    </p:animEffect>
                                    <p:anim calcmode="lin" valueType="num">
                                      <p:cBhvr>
                                        <p:cTn id="8" dur="1000" fill="hold"/>
                                        <p:tgtEl>
                                          <p:spTgt spid="13315"/>
                                        </p:tgtEl>
                                        <p:attrNameLst>
                                          <p:attrName>ppt_x</p:attrName>
                                        </p:attrNameLst>
                                      </p:cBhvr>
                                      <p:tavLst>
                                        <p:tav tm="0">
                                          <p:val>
                                            <p:strVal val="#ppt_x"/>
                                          </p:val>
                                        </p:tav>
                                        <p:tav tm="100000">
                                          <p:val>
                                            <p:strVal val="#ppt_x"/>
                                          </p:val>
                                        </p:tav>
                                      </p:tavLst>
                                    </p:anim>
                                    <p:anim calcmode="lin" valueType="num">
                                      <p:cBhvr>
                                        <p:cTn id="9"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a:p>
            <a:endParaRPr lang="zh-CN" altLang="zh-CN" sz="2400" b="1" smtClean="0">
              <a:solidFill>
                <a:srgbClr val="FF0000"/>
              </a:solidFill>
            </a:endParaRPr>
          </a:p>
        </p:txBody>
      </p:sp>
      <p:sp>
        <p:nvSpPr>
          <p:cNvPr id="14339" name="矩形 5"/>
          <p:cNvSpPr>
            <a:spLocks noChangeArrowheads="1"/>
          </p:cNvSpPr>
          <p:nvPr/>
        </p:nvSpPr>
        <p:spPr bwMode="auto">
          <a:xfrm>
            <a:off x="827088" y="1052513"/>
            <a:ext cx="7777162"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7</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Linguist</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又叫</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语言家，是用来消除国际化程序设计流程中障碍的工具。借助这个工具，开发人员可把应用程序的翻译转换外包给非技术性翻译人员，从而可增加精确度，大大加快软件本地化速度。</a:t>
            </a:r>
            <a:endParaRPr kumimoji="1" lang="zh-CN" altLang="en-US" sz="2000" b="1">
              <a:solidFill>
                <a:prstClr val="black"/>
              </a:solidFill>
              <a:latin typeface="Times New Roman" pitchFamily="18" charset="0"/>
              <a:ea typeface="宋体" pitchFamily="2" charset="-122"/>
            </a:endParaRPr>
          </a:p>
        </p:txBody>
      </p:sp>
      <p:sp>
        <p:nvSpPr>
          <p:cNvPr id="14340" name="矩形 3"/>
          <p:cNvSpPr>
            <a:spLocks noChangeArrowheads="1"/>
          </p:cNvSpPr>
          <p:nvPr/>
        </p:nvSpPr>
        <p:spPr bwMode="auto">
          <a:xfrm>
            <a:off x="923925" y="3429000"/>
            <a:ext cx="7775575"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8</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dev-tools</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400" b="1">
                <a:solidFill>
                  <a:prstClr val="black"/>
                </a:solidFill>
                <a:latin typeface="Times New Roman" pitchFamily="18" charset="0"/>
                <a:ea typeface="宋体" pitchFamily="2" charset="-122"/>
              </a:rPr>
              <a:t>包含了</a:t>
            </a:r>
            <a:r>
              <a:rPr kumimoji="1" lang="en-US" altLang="zh-CN" sz="2400" b="1">
                <a:solidFill>
                  <a:prstClr val="black"/>
                </a:solidFill>
                <a:latin typeface="Times New Roman" pitchFamily="18" charset="0"/>
                <a:ea typeface="宋体" pitchFamily="2" charset="-122"/>
              </a:rPr>
              <a:t>Qt Assistant</a:t>
            </a:r>
            <a:r>
              <a:rPr kumimoji="1" lang="zh-CN" altLang="zh-CN" sz="2400" b="1">
                <a:solidFill>
                  <a:prstClr val="black"/>
                </a:solidFill>
                <a:latin typeface="Times New Roman" pitchFamily="18" charset="0"/>
                <a:ea typeface="宋体" pitchFamily="2" charset="-122"/>
              </a:rPr>
              <a:t>及</a:t>
            </a:r>
            <a:r>
              <a:rPr kumimoji="1" lang="en-US" altLang="zh-CN" sz="2400" b="1">
                <a:solidFill>
                  <a:prstClr val="black"/>
                </a:solidFill>
                <a:latin typeface="Times New Roman" pitchFamily="18" charset="0"/>
                <a:ea typeface="宋体" pitchFamily="2" charset="-122"/>
              </a:rPr>
              <a:t>Qt Linguist</a:t>
            </a:r>
            <a:r>
              <a:rPr kumimoji="1" lang="zh-CN" altLang="zh-CN" sz="2400" b="1">
                <a:solidFill>
                  <a:prstClr val="black"/>
                </a:solidFill>
                <a:latin typeface="Times New Roman" pitchFamily="18" charset="0"/>
                <a:ea typeface="宋体" pitchFamily="2" charset="-122"/>
              </a:rPr>
              <a:t>等工具，因此不需要单独安装这两个工具。</a:t>
            </a:r>
            <a:endParaRPr kumimoji="1" lang="zh-CN" altLang="en-US" sz="24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39989235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1000"/>
                                        <p:tgtEl>
                                          <p:spTgt spid="14339"/>
                                        </p:tgtEl>
                                      </p:cBhvr>
                                    </p:animEffect>
                                    <p:anim calcmode="lin" valueType="num">
                                      <p:cBhvr>
                                        <p:cTn id="8" dur="1000" fill="hold"/>
                                        <p:tgtEl>
                                          <p:spTgt spid="14339"/>
                                        </p:tgtEl>
                                        <p:attrNameLst>
                                          <p:attrName>ppt_x</p:attrName>
                                        </p:attrNameLst>
                                      </p:cBhvr>
                                      <p:tavLst>
                                        <p:tav tm="0">
                                          <p:val>
                                            <p:strVal val="#ppt_x"/>
                                          </p:val>
                                        </p:tav>
                                        <p:tav tm="100000">
                                          <p:val>
                                            <p:strVal val="#ppt_x"/>
                                          </p:val>
                                        </p:tav>
                                      </p:tavLst>
                                    </p:anim>
                                    <p:anim calcmode="lin" valueType="num">
                                      <p:cBhvr>
                                        <p:cTn id="9"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40"/>
                                        </p:tgtEl>
                                        <p:attrNameLst>
                                          <p:attrName>style.visibility</p:attrName>
                                        </p:attrNameLst>
                                      </p:cBhvr>
                                      <p:to>
                                        <p:strVal val="visible"/>
                                      </p:to>
                                    </p:set>
                                    <p:animEffect transition="in" filter="fade">
                                      <p:cBhvr>
                                        <p:cTn id="14" dur="1000"/>
                                        <p:tgtEl>
                                          <p:spTgt spid="14340"/>
                                        </p:tgtEl>
                                      </p:cBhvr>
                                    </p:animEffect>
                                    <p:anim calcmode="lin" valueType="num">
                                      <p:cBhvr>
                                        <p:cTn id="15" dur="1000" fill="hold"/>
                                        <p:tgtEl>
                                          <p:spTgt spid="14340"/>
                                        </p:tgtEl>
                                        <p:attrNameLst>
                                          <p:attrName>ppt_x</p:attrName>
                                        </p:attrNameLst>
                                      </p:cBhvr>
                                      <p:tavLst>
                                        <p:tav tm="0">
                                          <p:val>
                                            <p:strVal val="#ppt_x"/>
                                          </p:val>
                                        </p:tav>
                                        <p:tav tm="100000">
                                          <p:val>
                                            <p:strVal val="#ppt_x"/>
                                          </p:val>
                                        </p:tav>
                                      </p:tavLst>
                                    </p:anim>
                                    <p:anim calcmode="lin" valueType="num">
                                      <p:cBhvr>
                                        <p:cTn id="16" dur="1000" fill="hold"/>
                                        <p:tgtEl>
                                          <p:spTgt spid="143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p:txBody>
      </p:sp>
      <p:sp>
        <p:nvSpPr>
          <p:cNvPr id="15363" name="矩形 5"/>
          <p:cNvSpPr>
            <a:spLocks noChangeArrowheads="1"/>
          </p:cNvSpPr>
          <p:nvPr/>
        </p:nvSpPr>
        <p:spPr bwMode="auto">
          <a:xfrm>
            <a:off x="827088" y="1052513"/>
            <a:ext cx="7777162"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9</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demos</a:t>
            </a:r>
          </a:p>
          <a:p>
            <a:pPr algn="just" fontAlgn="base">
              <a:lnSpc>
                <a:spcPct val="150000"/>
              </a:lnSpc>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是</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示例程序的集合，包含很多可以运行起来的可执行文件以及源代码。帮助大家快速学习和掌握</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程序开发技巧。</a:t>
            </a:r>
            <a:endParaRPr kumimoji="1" lang="zh-CN" altLang="en-US" sz="2000" b="1">
              <a:solidFill>
                <a:prstClr val="black"/>
              </a:solidFill>
              <a:latin typeface="Times New Roman" pitchFamily="18" charset="0"/>
              <a:ea typeface="宋体" pitchFamily="2" charset="-122"/>
            </a:endParaRPr>
          </a:p>
        </p:txBody>
      </p:sp>
      <p:sp>
        <p:nvSpPr>
          <p:cNvPr id="15364" name="矩形 3"/>
          <p:cNvSpPr>
            <a:spLocks noChangeArrowheads="1"/>
          </p:cNvSpPr>
          <p:nvPr/>
        </p:nvSpPr>
        <p:spPr bwMode="auto">
          <a:xfrm>
            <a:off x="900113" y="2708275"/>
            <a:ext cx="7775575"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10</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Qt/Embedded</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是一个完整的包含</a:t>
            </a:r>
            <a:r>
              <a:rPr kumimoji="1" lang="en-US" altLang="zh-CN" sz="2000" b="1">
                <a:solidFill>
                  <a:prstClr val="black"/>
                </a:solidFill>
                <a:latin typeface="Times New Roman" pitchFamily="18" charset="0"/>
                <a:ea typeface="宋体" pitchFamily="2" charset="-122"/>
              </a:rPr>
              <a:t>GUI</a:t>
            </a:r>
            <a:r>
              <a:rPr kumimoji="1" lang="zh-CN" altLang="zh-CN" sz="2000" b="1">
                <a:solidFill>
                  <a:prstClr val="black"/>
                </a:solidFill>
                <a:latin typeface="Times New Roman" pitchFamily="18" charset="0"/>
                <a:ea typeface="宋体" pitchFamily="2" charset="-122"/>
              </a:rPr>
              <a:t>和基于</a:t>
            </a:r>
            <a:r>
              <a:rPr kumimoji="1" lang="en-US" altLang="zh-CN" sz="2000" b="1">
                <a:solidFill>
                  <a:prstClr val="black"/>
                </a:solidFill>
                <a:latin typeface="Times New Roman" pitchFamily="18" charset="0"/>
                <a:ea typeface="宋体" pitchFamily="2" charset="-122"/>
              </a:rPr>
              <a:t>Linux</a:t>
            </a:r>
            <a:r>
              <a:rPr kumimoji="1" lang="zh-CN" altLang="zh-CN" sz="2000" b="1">
                <a:solidFill>
                  <a:prstClr val="black"/>
                </a:solidFill>
                <a:latin typeface="Times New Roman" pitchFamily="18" charset="0"/>
                <a:ea typeface="宋体" pitchFamily="2" charset="-122"/>
              </a:rPr>
              <a:t>的嵌入式平台开发工具。</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22918267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364"/>
                                        </p:tgtEl>
                                        <p:attrNameLst>
                                          <p:attrName>style.visibility</p:attrName>
                                        </p:attrNameLst>
                                      </p:cBhvr>
                                      <p:to>
                                        <p:strVal val="visible"/>
                                      </p:to>
                                    </p:set>
                                    <p:animEffect transition="in" filter="fade">
                                      <p:cBhvr>
                                        <p:cTn id="14" dur="1000"/>
                                        <p:tgtEl>
                                          <p:spTgt spid="15364"/>
                                        </p:tgtEl>
                                      </p:cBhvr>
                                    </p:animEffect>
                                    <p:anim calcmode="lin" valueType="num">
                                      <p:cBhvr>
                                        <p:cTn id="15" dur="1000" fill="hold"/>
                                        <p:tgtEl>
                                          <p:spTgt spid="15364"/>
                                        </p:tgtEl>
                                        <p:attrNameLst>
                                          <p:attrName>ppt_x</p:attrName>
                                        </p:attrNameLst>
                                      </p:cBhvr>
                                      <p:tavLst>
                                        <p:tav tm="0">
                                          <p:val>
                                            <p:strVal val="#ppt_x"/>
                                          </p:val>
                                        </p:tav>
                                        <p:tav tm="100000">
                                          <p:val>
                                            <p:strVal val="#ppt_x"/>
                                          </p:val>
                                        </p:tav>
                                      </p:tavLst>
                                    </p:anim>
                                    <p:anim calcmode="lin" valueType="num">
                                      <p:cBhvr>
                                        <p:cTn id="16" dur="1000" fill="hold"/>
                                        <p:tgtEl>
                                          <p:spTgt spid="153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p:txBody>
      </p:sp>
      <p:sp>
        <p:nvSpPr>
          <p:cNvPr id="16387" name="矩形 5"/>
          <p:cNvSpPr>
            <a:spLocks noChangeArrowheads="1"/>
          </p:cNvSpPr>
          <p:nvPr/>
        </p:nvSpPr>
        <p:spPr bwMode="auto">
          <a:xfrm>
            <a:off x="820738" y="908050"/>
            <a:ext cx="7777162" cy="437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11</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QWT</a:t>
            </a:r>
          </a:p>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       </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全称是</a:t>
            </a:r>
            <a:r>
              <a:rPr kumimoji="1" lang="en-US" altLang="zh-CN" sz="2000" b="1">
                <a:solidFill>
                  <a:prstClr val="black"/>
                </a:solidFill>
                <a:latin typeface="Times New Roman" pitchFamily="18" charset="0"/>
                <a:ea typeface="宋体" pitchFamily="2" charset="-122"/>
              </a:rPr>
              <a:t>Qt Widgets for Technical Applications</a:t>
            </a:r>
            <a:r>
              <a:rPr kumimoji="1" lang="zh-CN" altLang="zh-CN" sz="2000" b="1">
                <a:solidFill>
                  <a:prstClr val="black"/>
                </a:solidFill>
                <a:latin typeface="Times New Roman" pitchFamily="18" charset="0"/>
                <a:ea typeface="宋体" pitchFamily="2" charset="-122"/>
              </a:rPr>
              <a:t>，是一个基于</a:t>
            </a:r>
            <a:r>
              <a:rPr kumimoji="1" lang="en-US" altLang="zh-CN" sz="2000" b="1">
                <a:solidFill>
                  <a:prstClr val="black"/>
                </a:solidFill>
                <a:latin typeface="Times New Roman" pitchFamily="18" charset="0"/>
                <a:ea typeface="宋体" pitchFamily="2" charset="-122"/>
              </a:rPr>
              <a:t>LGPL</a:t>
            </a:r>
            <a:r>
              <a:rPr kumimoji="1" lang="zh-CN" altLang="zh-CN" sz="2000" b="1">
                <a:solidFill>
                  <a:prstClr val="black"/>
                </a:solidFill>
                <a:latin typeface="Times New Roman" pitchFamily="18" charset="0"/>
                <a:ea typeface="宋体" pitchFamily="2" charset="-122"/>
              </a:rPr>
              <a:t>版权协议的第三方类库，可生成各种统计图。它为具有技术专业背景的程序提供</a:t>
            </a:r>
            <a:r>
              <a:rPr kumimoji="1" lang="en-US" altLang="zh-CN" sz="2000" b="1">
                <a:solidFill>
                  <a:prstClr val="black"/>
                </a:solidFill>
                <a:latin typeface="Times New Roman" pitchFamily="18" charset="0"/>
                <a:ea typeface="宋体" pitchFamily="2" charset="-122"/>
              </a:rPr>
              <a:t>GUI</a:t>
            </a:r>
            <a:r>
              <a:rPr kumimoji="1" lang="zh-CN" altLang="zh-CN" sz="2000" b="1">
                <a:solidFill>
                  <a:prstClr val="black"/>
                </a:solidFill>
                <a:latin typeface="Times New Roman" pitchFamily="18" charset="0"/>
                <a:ea typeface="宋体" pitchFamily="2" charset="-122"/>
              </a:rPr>
              <a:t>组件和一组实用类，其目标是以基于</a:t>
            </a:r>
            <a:r>
              <a:rPr kumimoji="1" lang="en-US" altLang="zh-CN" sz="2000" b="1">
                <a:solidFill>
                  <a:prstClr val="black"/>
                </a:solidFill>
                <a:latin typeface="Times New Roman" pitchFamily="18" charset="0"/>
                <a:ea typeface="宋体" pitchFamily="2" charset="-122"/>
              </a:rPr>
              <a:t>2D</a:t>
            </a:r>
            <a:r>
              <a:rPr kumimoji="1" lang="zh-CN" altLang="zh-CN" sz="2000" b="1">
                <a:solidFill>
                  <a:prstClr val="black"/>
                </a:solidFill>
                <a:latin typeface="Times New Roman" pitchFamily="18" charset="0"/>
                <a:ea typeface="宋体" pitchFamily="2" charset="-122"/>
              </a:rPr>
              <a:t>方式的窗体部件来显示数据，数据源以数值，</a:t>
            </a:r>
            <a:r>
              <a:rPr kumimoji="1" lang="en-US" altLang="zh-CN" sz="2000" b="1">
                <a:solidFill>
                  <a:prstClr val="black"/>
                </a:solidFill>
                <a:latin typeface="Times New Roman" pitchFamily="18" charset="0"/>
                <a:ea typeface="宋体" pitchFamily="2" charset="-122"/>
                <a:hlinkClick r:id="rId2"/>
              </a:rPr>
              <a:t>数组</a:t>
            </a:r>
            <a:r>
              <a:rPr kumimoji="1" lang="zh-CN" altLang="zh-CN" sz="2000" b="1">
                <a:solidFill>
                  <a:prstClr val="black"/>
                </a:solidFill>
                <a:latin typeface="Times New Roman" pitchFamily="18" charset="0"/>
                <a:ea typeface="宋体" pitchFamily="2" charset="-122"/>
              </a:rPr>
              <a:t>或一组浮点数等方式提供，输出方式可以是</a:t>
            </a:r>
            <a:r>
              <a:rPr kumimoji="1" lang="en-US" altLang="zh-CN" sz="2000" b="1">
                <a:solidFill>
                  <a:prstClr val="black"/>
                </a:solidFill>
                <a:latin typeface="Times New Roman" pitchFamily="18" charset="0"/>
                <a:ea typeface="宋体" pitchFamily="2" charset="-122"/>
              </a:rPr>
              <a:t>Curves</a:t>
            </a:r>
            <a:r>
              <a:rPr kumimoji="1" lang="zh-CN" altLang="zh-CN" sz="2000" b="1">
                <a:solidFill>
                  <a:prstClr val="black"/>
                </a:solidFill>
                <a:latin typeface="Times New Roman" pitchFamily="18" charset="0"/>
                <a:ea typeface="宋体" pitchFamily="2" charset="-122"/>
              </a:rPr>
              <a:t>（曲线），</a:t>
            </a:r>
            <a:r>
              <a:rPr kumimoji="1" lang="en-US" altLang="zh-CN" sz="2000" b="1">
                <a:solidFill>
                  <a:prstClr val="black"/>
                </a:solidFill>
                <a:latin typeface="Times New Roman" pitchFamily="18" charset="0"/>
                <a:ea typeface="宋体" pitchFamily="2" charset="-122"/>
              </a:rPr>
              <a:t>Slider</a:t>
            </a:r>
            <a:r>
              <a:rPr kumimoji="1" lang="zh-CN" altLang="zh-CN" sz="2000" b="1">
                <a:solidFill>
                  <a:prstClr val="black"/>
                </a:solidFill>
                <a:latin typeface="Times New Roman" pitchFamily="18" charset="0"/>
                <a:ea typeface="宋体" pitchFamily="2" charset="-122"/>
              </a:rPr>
              <a:t>（滚动条），</a:t>
            </a:r>
            <a:r>
              <a:rPr kumimoji="1" lang="en-US" altLang="zh-CN" sz="2000" b="1">
                <a:solidFill>
                  <a:prstClr val="black"/>
                </a:solidFill>
                <a:latin typeface="Times New Roman" pitchFamily="18" charset="0"/>
                <a:ea typeface="宋体" pitchFamily="2" charset="-122"/>
              </a:rPr>
              <a:t>Dials</a:t>
            </a:r>
            <a:r>
              <a:rPr kumimoji="1" lang="zh-CN" altLang="zh-CN" sz="2000" b="1">
                <a:solidFill>
                  <a:prstClr val="black"/>
                </a:solidFill>
                <a:latin typeface="Times New Roman" pitchFamily="18" charset="0"/>
                <a:ea typeface="宋体" pitchFamily="2" charset="-122"/>
              </a:rPr>
              <a:t>（圆盘），</a:t>
            </a:r>
            <a:r>
              <a:rPr kumimoji="1" lang="en-US" altLang="zh-CN" sz="2000" b="1">
                <a:solidFill>
                  <a:prstClr val="black"/>
                </a:solidFill>
                <a:latin typeface="Times New Roman" pitchFamily="18" charset="0"/>
                <a:ea typeface="宋体" pitchFamily="2" charset="-122"/>
              </a:rPr>
              <a:t>Compasses</a:t>
            </a:r>
            <a:r>
              <a:rPr kumimoji="1" lang="zh-CN" altLang="zh-CN" sz="2000" b="1">
                <a:solidFill>
                  <a:prstClr val="black"/>
                </a:solidFill>
                <a:latin typeface="Times New Roman" pitchFamily="18" charset="0"/>
                <a:ea typeface="宋体" pitchFamily="2" charset="-122"/>
              </a:rPr>
              <a:t>（仪表盘）等等。该工具库基于</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开发，所以也继承了</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的跨平台特性。</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16291576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1000"/>
                                        <p:tgtEl>
                                          <p:spTgt spid="16387"/>
                                        </p:tgtEl>
                                      </p:cBhvr>
                                    </p:animEffect>
                                    <p:anim calcmode="lin" valueType="num">
                                      <p:cBhvr>
                                        <p:cTn id="8" dur="1000" fill="hold"/>
                                        <p:tgtEl>
                                          <p:spTgt spid="16387"/>
                                        </p:tgtEl>
                                        <p:attrNameLst>
                                          <p:attrName>ppt_x</p:attrName>
                                        </p:attrNameLst>
                                      </p:cBhvr>
                                      <p:tavLst>
                                        <p:tav tm="0">
                                          <p:val>
                                            <p:strVal val="#ppt_x"/>
                                          </p:val>
                                        </p:tav>
                                        <p:tav tm="100000">
                                          <p:val>
                                            <p:strVal val="#ppt_x"/>
                                          </p:val>
                                        </p:tav>
                                      </p:tavLst>
                                    </p:anim>
                                    <p:anim calcmode="lin" valueType="num">
                                      <p:cBhvr>
                                        <p:cTn id="9" dur="1000" fill="hold"/>
                                        <p:tgtEl>
                                          <p:spTgt spid="163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0133"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1.1.3  </a:t>
            </a:r>
            <a:r>
              <a:rPr lang="zh-CN" altLang="zh-CN" sz="2400" b="1" smtClean="0">
                <a:solidFill>
                  <a:srgbClr val="C00000"/>
                </a:solidFill>
              </a:rPr>
              <a:t>使用</a:t>
            </a:r>
            <a:r>
              <a:rPr lang="en-US" altLang="zh-CN" sz="2400" b="1" smtClean="0">
                <a:solidFill>
                  <a:srgbClr val="C00000"/>
                </a:solidFill>
              </a:rPr>
              <a:t>Qt</a:t>
            </a:r>
            <a:r>
              <a:rPr lang="zh-CN" altLang="zh-CN" sz="2400" b="1" smtClean="0">
                <a:solidFill>
                  <a:srgbClr val="C00000"/>
                </a:solidFill>
              </a:rPr>
              <a:t>开发</a:t>
            </a:r>
            <a:r>
              <a:rPr lang="en-US" altLang="zh-CN" sz="2400" b="1" smtClean="0">
                <a:solidFill>
                  <a:srgbClr val="C00000"/>
                </a:solidFill>
              </a:rPr>
              <a:t>C++</a:t>
            </a:r>
            <a:r>
              <a:rPr lang="zh-CN" altLang="zh-CN" sz="2400" b="1" smtClean="0">
                <a:solidFill>
                  <a:srgbClr val="C00000"/>
                </a:solidFill>
              </a:rPr>
              <a:t>应用程序的优势</a:t>
            </a:r>
          </a:p>
        </p:txBody>
      </p:sp>
      <p:sp>
        <p:nvSpPr>
          <p:cNvPr id="17411" name="矩形 5"/>
          <p:cNvSpPr>
            <a:spLocks noChangeArrowheads="1"/>
          </p:cNvSpPr>
          <p:nvPr/>
        </p:nvSpPr>
        <p:spPr bwMode="auto">
          <a:xfrm>
            <a:off x="827088" y="1412875"/>
            <a:ext cx="7777162"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1</a:t>
            </a:r>
            <a:r>
              <a:rPr kumimoji="1" lang="zh-CN" altLang="en-US" sz="2800" b="1">
                <a:solidFill>
                  <a:srgbClr val="FF0000"/>
                </a:solidFill>
                <a:latin typeface="Times New Roman" pitchFamily="18" charset="0"/>
                <a:ea typeface="宋体" pitchFamily="2" charset="-122"/>
              </a:rPr>
              <a:t>、</a:t>
            </a:r>
            <a:r>
              <a:rPr kumimoji="1" lang="zh-CN" altLang="zh-CN" sz="2800" b="1">
                <a:solidFill>
                  <a:srgbClr val="FF0000"/>
                </a:solidFill>
                <a:latin typeface="Times New Roman" pitchFamily="18" charset="0"/>
                <a:ea typeface="宋体" pitchFamily="2" charset="-122"/>
              </a:rPr>
              <a:t>优良的跨平台特性</a:t>
            </a:r>
            <a:endParaRPr kumimoji="1" lang="en-US" altLang="zh-CN" sz="2800" b="1">
              <a:solidFill>
                <a:srgbClr val="FF0000"/>
              </a:solidFill>
              <a:latin typeface="Times New Roman" pitchFamily="18" charset="0"/>
              <a:ea typeface="宋体" pitchFamily="2" charset="-122"/>
            </a:endParaRPr>
          </a:p>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       </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具有</a:t>
            </a:r>
            <a:r>
              <a:rPr kumimoji="1" lang="en-US" altLang="zh-CN" sz="2000" b="1">
                <a:solidFill>
                  <a:prstClr val="black"/>
                </a:solidFill>
                <a:latin typeface="Times New Roman" pitchFamily="18" charset="0"/>
                <a:ea typeface="宋体" pitchFamily="2" charset="-122"/>
              </a:rPr>
              <a:t>跨操作系统平台</a:t>
            </a:r>
            <a:r>
              <a:rPr kumimoji="1" lang="zh-CN" altLang="zh-CN" sz="2000" b="1">
                <a:solidFill>
                  <a:prstClr val="black"/>
                </a:solidFill>
                <a:latin typeface="Times New Roman" pitchFamily="18" charset="0"/>
                <a:ea typeface="宋体" pitchFamily="2" charset="-122"/>
              </a:rPr>
              <a:t>优势，</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支持</a:t>
            </a:r>
            <a:r>
              <a:rPr kumimoji="1" lang="en-US" altLang="zh-CN" sz="2000" b="1">
                <a:solidFill>
                  <a:prstClr val="black"/>
                </a:solidFill>
                <a:latin typeface="Times New Roman" pitchFamily="18" charset="0"/>
                <a:ea typeface="宋体" pitchFamily="2" charset="-122"/>
              </a:rPr>
              <a:t>Microsoft Windows 95/98</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Microsoft Windows NT</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Linux</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Solaris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SunOS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HP-UX</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Digital UNIX (OSF/1</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Tru64)</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Irix</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FreeBSD</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BSD/OS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SCO</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AIX</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OS390</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QNX </a:t>
            </a:r>
            <a:r>
              <a:rPr kumimoji="1" lang="zh-CN" altLang="zh-CN" sz="2000" b="1">
                <a:solidFill>
                  <a:prstClr val="black"/>
                </a:solidFill>
                <a:latin typeface="Times New Roman" pitchFamily="18" charset="0"/>
                <a:ea typeface="宋体" pitchFamily="2" charset="-122"/>
              </a:rPr>
              <a:t>等操作系统环境下的</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语言图形界面应用程序开发；</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5974756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0133">
                                            <p:txEl>
                                              <p:pRg st="0" end="0"/>
                                            </p:txEl>
                                          </p:spTgt>
                                        </p:tgtEl>
                                        <p:attrNameLst>
                                          <p:attrName>style.visibility</p:attrName>
                                        </p:attrNameLst>
                                      </p:cBhvr>
                                      <p:to>
                                        <p:strVal val="visible"/>
                                      </p:to>
                                    </p:set>
                                    <p:animEffect transition="in" filter="checkerboard(across)">
                                      <p:cBhvr>
                                        <p:cTn id="7" dur="500"/>
                                        <p:tgtEl>
                                          <p:spTgt spid="5601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3" grpId="0" build="p" autoUpdateAnimBg="0"/>
      <p:bldP spid="17411"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0133"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1.1.3  </a:t>
            </a:r>
            <a:r>
              <a:rPr lang="zh-CN" altLang="zh-CN" sz="2400" b="1" smtClean="0">
                <a:solidFill>
                  <a:srgbClr val="C00000"/>
                </a:solidFill>
              </a:rPr>
              <a:t>使用</a:t>
            </a:r>
            <a:r>
              <a:rPr lang="en-US" altLang="zh-CN" sz="2400" b="1" smtClean="0">
                <a:solidFill>
                  <a:srgbClr val="C00000"/>
                </a:solidFill>
              </a:rPr>
              <a:t>Qt</a:t>
            </a:r>
            <a:r>
              <a:rPr lang="zh-CN" altLang="zh-CN" sz="2400" b="1" smtClean="0">
                <a:solidFill>
                  <a:srgbClr val="C00000"/>
                </a:solidFill>
              </a:rPr>
              <a:t>开发</a:t>
            </a:r>
            <a:r>
              <a:rPr lang="en-US" altLang="zh-CN" sz="2400" b="1" smtClean="0">
                <a:solidFill>
                  <a:srgbClr val="C00000"/>
                </a:solidFill>
              </a:rPr>
              <a:t>C++</a:t>
            </a:r>
            <a:r>
              <a:rPr lang="zh-CN" altLang="zh-CN" sz="2400" b="1" smtClean="0">
                <a:solidFill>
                  <a:srgbClr val="C00000"/>
                </a:solidFill>
              </a:rPr>
              <a:t>应用程序的优势</a:t>
            </a:r>
          </a:p>
        </p:txBody>
      </p:sp>
      <p:sp>
        <p:nvSpPr>
          <p:cNvPr id="18435" name="矩形 5"/>
          <p:cNvSpPr>
            <a:spLocks noChangeArrowheads="1"/>
          </p:cNvSpPr>
          <p:nvPr/>
        </p:nvSpPr>
        <p:spPr bwMode="auto">
          <a:xfrm>
            <a:off x="827088" y="981075"/>
            <a:ext cx="7777162"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2</a:t>
            </a:r>
            <a:r>
              <a:rPr kumimoji="1" lang="zh-CN" altLang="en-US" sz="2800" b="1">
                <a:solidFill>
                  <a:srgbClr val="FF0000"/>
                </a:solidFill>
                <a:latin typeface="Times New Roman" pitchFamily="18" charset="0"/>
                <a:ea typeface="宋体" pitchFamily="2" charset="-122"/>
              </a:rPr>
              <a:t>、</a:t>
            </a:r>
            <a:r>
              <a:rPr kumimoji="1" lang="zh-CN" altLang="zh-CN" sz="2800" b="1">
                <a:solidFill>
                  <a:srgbClr val="FF0000"/>
                </a:solidFill>
                <a:latin typeface="Times New Roman" pitchFamily="18" charset="0"/>
                <a:ea typeface="宋体" pitchFamily="2" charset="-122"/>
              </a:rPr>
              <a:t>兼容性强</a:t>
            </a:r>
            <a:endParaRPr kumimoji="1" lang="en-US" altLang="zh-CN" sz="2800" b="1">
              <a:solidFill>
                <a:srgbClr val="FF0000"/>
              </a:solidFill>
              <a:latin typeface="Times New Roman" pitchFamily="18" charset="0"/>
              <a:ea typeface="宋体" pitchFamily="2" charset="-122"/>
            </a:endParaRPr>
          </a:p>
          <a:p>
            <a:pPr algn="just" fontAlgn="base">
              <a:lnSpc>
                <a:spcPct val="150000"/>
              </a:lnSpc>
              <a:spcBef>
                <a:spcPct val="0"/>
              </a:spcBef>
              <a:spcAft>
                <a:spcPct val="0"/>
              </a:spcAft>
            </a:pPr>
            <a:r>
              <a:rPr kumimoji="1" lang="en-US" altLang="zh-CN" sz="2000" b="1">
                <a:solidFill>
                  <a:prstClr val="black"/>
                </a:solidFill>
                <a:latin typeface="Times New Roman" pitchFamily="18" charset="0"/>
                <a:ea typeface="宋体" pitchFamily="2" charset="-122"/>
              </a:rPr>
              <a:t>         Qt</a:t>
            </a:r>
            <a:r>
              <a:rPr kumimoji="1" lang="zh-CN" altLang="zh-CN" sz="2000" b="1">
                <a:solidFill>
                  <a:prstClr val="black"/>
                </a:solidFill>
                <a:latin typeface="Times New Roman" pitchFamily="18" charset="0"/>
                <a:ea typeface="宋体" pitchFamily="2" charset="-122"/>
              </a:rPr>
              <a:t>支持</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语言“一次编写，随处编译”的方式，允许程序员使用</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语言单一源码来构建可以运行在不同操作系统平台下的应用程序的不同版本；</a:t>
            </a:r>
            <a:endParaRPr kumimoji="1" lang="zh-CN" altLang="en-US" sz="2000" b="1">
              <a:solidFill>
                <a:prstClr val="black"/>
              </a:solidFill>
              <a:latin typeface="Times New Roman" pitchFamily="18" charset="0"/>
              <a:ea typeface="宋体" pitchFamily="2" charset="-122"/>
            </a:endParaRPr>
          </a:p>
        </p:txBody>
      </p:sp>
      <p:sp>
        <p:nvSpPr>
          <p:cNvPr id="18436" name="矩形 3"/>
          <p:cNvSpPr>
            <a:spLocks noChangeArrowheads="1"/>
          </p:cNvSpPr>
          <p:nvPr/>
        </p:nvSpPr>
        <p:spPr bwMode="auto">
          <a:xfrm>
            <a:off x="849313" y="3146425"/>
            <a:ext cx="77771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3</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面向对象</a:t>
            </a:r>
            <a:r>
              <a:rPr kumimoji="1" lang="zh-CN" altLang="zh-CN" sz="2800" b="1">
                <a:solidFill>
                  <a:srgbClr val="FF0000"/>
                </a:solidFill>
                <a:latin typeface="Times New Roman" pitchFamily="18" charset="0"/>
                <a:ea typeface="宋体" pitchFamily="2" charset="-122"/>
              </a:rPr>
              <a:t>的特性体现的比</a:t>
            </a:r>
            <a:r>
              <a:rPr kumimoji="1" lang="en-US" altLang="zh-CN" sz="2800" b="1">
                <a:solidFill>
                  <a:srgbClr val="FF0000"/>
                </a:solidFill>
                <a:latin typeface="Times New Roman" pitchFamily="18" charset="0"/>
                <a:ea typeface="宋体" pitchFamily="2" charset="-122"/>
              </a:rPr>
              <a:t>MFC</a:t>
            </a:r>
            <a:r>
              <a:rPr kumimoji="1" lang="zh-CN" altLang="zh-CN" sz="2800" b="1">
                <a:solidFill>
                  <a:srgbClr val="FF0000"/>
                </a:solidFill>
                <a:latin typeface="Times New Roman" pitchFamily="18" charset="0"/>
                <a:ea typeface="宋体" pitchFamily="2" charset="-122"/>
              </a:rPr>
              <a:t>明显</a:t>
            </a:r>
            <a:endParaRPr kumimoji="1" lang="en-US" altLang="zh-CN" sz="2800" b="1">
              <a:solidFill>
                <a:srgbClr val="FF0000"/>
              </a:solidFill>
              <a:latin typeface="Times New Roman" pitchFamily="18" charset="0"/>
              <a:ea typeface="宋体" pitchFamily="2" charset="-122"/>
            </a:endParaRP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就面向对象这一点来讲，</a:t>
            </a:r>
            <a:r>
              <a:rPr kumimoji="1" lang="en-US" altLang="zh-CN" sz="2000" b="1">
                <a:solidFill>
                  <a:prstClr val="black"/>
                </a:solidFill>
                <a:latin typeface="Times New Roman" pitchFamily="18" charset="0"/>
                <a:ea typeface="宋体" pitchFamily="2" charset="-122"/>
              </a:rPr>
              <a:t>Qt </a:t>
            </a:r>
            <a:r>
              <a:rPr kumimoji="1" lang="zh-CN" altLang="zh-CN" sz="2000" b="1">
                <a:solidFill>
                  <a:prstClr val="black"/>
                </a:solidFill>
                <a:latin typeface="Times New Roman" pitchFamily="18" charset="0"/>
                <a:ea typeface="宋体" pitchFamily="2" charset="-122"/>
              </a:rPr>
              <a:t>的良好封装机制使得</a:t>
            </a:r>
            <a:r>
              <a:rPr kumimoji="1" lang="en-US" altLang="zh-CN" sz="2000" b="1">
                <a:solidFill>
                  <a:prstClr val="black"/>
                </a:solidFill>
                <a:latin typeface="Times New Roman" pitchFamily="18" charset="0"/>
                <a:ea typeface="宋体" pitchFamily="2" charset="-122"/>
              </a:rPr>
              <a:t> Qt </a:t>
            </a:r>
            <a:r>
              <a:rPr kumimoji="1" lang="zh-CN" altLang="zh-CN" sz="2000" b="1">
                <a:solidFill>
                  <a:prstClr val="black"/>
                </a:solidFill>
                <a:latin typeface="Times New Roman" pitchFamily="18" charset="0"/>
                <a:ea typeface="宋体" pitchFamily="2" charset="-122"/>
              </a:rPr>
              <a:t>的模块化程度非常高，可重用性较好，对于用户开发程序来说是非常方便的。</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39055505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0133">
                                            <p:txEl>
                                              <p:pRg st="0" end="0"/>
                                            </p:txEl>
                                          </p:spTgt>
                                        </p:tgtEl>
                                        <p:attrNameLst>
                                          <p:attrName>style.visibility</p:attrName>
                                        </p:attrNameLst>
                                      </p:cBhvr>
                                      <p:to>
                                        <p:strVal val="visible"/>
                                      </p:to>
                                    </p:set>
                                    <p:animEffect transition="in" filter="checkerboard(across)">
                                      <p:cBhvr>
                                        <p:cTn id="7" dur="500"/>
                                        <p:tgtEl>
                                          <p:spTgt spid="5601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3" grpId="0" build="p" autoUpdateAnimBg="0"/>
      <p:bldP spid="18435" grpId="0"/>
      <p:bldP spid="18436"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0133"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1.1.3  </a:t>
            </a:r>
            <a:r>
              <a:rPr lang="zh-CN" altLang="zh-CN" sz="2400" b="1" smtClean="0">
                <a:solidFill>
                  <a:srgbClr val="C00000"/>
                </a:solidFill>
              </a:rPr>
              <a:t>使用</a:t>
            </a:r>
            <a:r>
              <a:rPr lang="en-US" altLang="zh-CN" sz="2400" b="1" smtClean="0">
                <a:solidFill>
                  <a:srgbClr val="C00000"/>
                </a:solidFill>
              </a:rPr>
              <a:t>Qt</a:t>
            </a:r>
            <a:r>
              <a:rPr lang="zh-CN" altLang="zh-CN" sz="2400" b="1" smtClean="0">
                <a:solidFill>
                  <a:srgbClr val="C00000"/>
                </a:solidFill>
              </a:rPr>
              <a:t>开发</a:t>
            </a:r>
            <a:r>
              <a:rPr lang="en-US" altLang="zh-CN" sz="2400" b="1" smtClean="0">
                <a:solidFill>
                  <a:srgbClr val="C00000"/>
                </a:solidFill>
              </a:rPr>
              <a:t>C++</a:t>
            </a:r>
            <a:r>
              <a:rPr lang="zh-CN" altLang="zh-CN" sz="2400" b="1" smtClean="0">
                <a:solidFill>
                  <a:srgbClr val="C00000"/>
                </a:solidFill>
              </a:rPr>
              <a:t>应用程序的优势</a:t>
            </a:r>
          </a:p>
        </p:txBody>
      </p:sp>
      <p:sp>
        <p:nvSpPr>
          <p:cNvPr id="19459" name="矩形 5"/>
          <p:cNvSpPr>
            <a:spLocks noChangeArrowheads="1"/>
          </p:cNvSpPr>
          <p:nvPr/>
        </p:nvSpPr>
        <p:spPr bwMode="auto">
          <a:xfrm>
            <a:off x="827088" y="1412875"/>
            <a:ext cx="7777162" cy="206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4</a:t>
            </a:r>
            <a:r>
              <a:rPr kumimoji="1" lang="zh-CN" altLang="en-US" sz="2800" b="1">
                <a:solidFill>
                  <a:srgbClr val="FF0000"/>
                </a:solidFill>
                <a:latin typeface="Times New Roman" pitchFamily="18" charset="0"/>
                <a:ea typeface="宋体" pitchFamily="2" charset="-122"/>
              </a:rPr>
              <a:t>、</a:t>
            </a:r>
            <a:r>
              <a:rPr kumimoji="1" lang="zh-CN" altLang="zh-CN" sz="2800" b="1">
                <a:solidFill>
                  <a:srgbClr val="FF0000"/>
                </a:solidFill>
                <a:latin typeface="Times New Roman" pitchFamily="18" charset="0"/>
                <a:ea typeface="宋体" pitchFamily="2" charset="-122"/>
              </a:rPr>
              <a:t>兼容性强</a:t>
            </a:r>
            <a:endParaRPr kumimoji="1" lang="en-US" altLang="zh-CN" sz="2800" b="1">
              <a:solidFill>
                <a:srgbClr val="FF0000"/>
              </a:solidFill>
              <a:latin typeface="Times New Roman" pitchFamily="18" charset="0"/>
              <a:ea typeface="宋体" pitchFamily="2" charset="-122"/>
            </a:endParaRPr>
          </a:p>
          <a:p>
            <a:pPr algn="just" fontAlgn="base">
              <a:lnSpc>
                <a:spcPct val="150000"/>
              </a:lnSpc>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语法结构简单清晰，</a:t>
            </a:r>
            <a:r>
              <a:rPr kumimoji="1" lang="en-US" altLang="zh-CN" sz="2000" b="1">
                <a:solidFill>
                  <a:prstClr val="black"/>
                </a:solidFill>
                <a:latin typeface="Times New Roman" pitchFamily="18" charset="0"/>
                <a:ea typeface="宋体" pitchFamily="2" charset="-122"/>
              </a:rPr>
              <a:t>Qt </a:t>
            </a:r>
            <a:r>
              <a:rPr kumimoji="1" lang="zh-CN" altLang="zh-CN" sz="2000" b="1">
                <a:solidFill>
                  <a:prstClr val="black"/>
                </a:solidFill>
                <a:latin typeface="Times New Roman" pitchFamily="18" charset="0"/>
                <a:ea typeface="宋体" pitchFamily="2" charset="-122"/>
              </a:rPr>
              <a:t>通过提供一种称为信号（</a:t>
            </a:r>
            <a:r>
              <a:rPr kumimoji="1" lang="en-US" altLang="zh-CN" sz="2000" b="1">
                <a:solidFill>
                  <a:prstClr val="black"/>
                </a:solidFill>
                <a:latin typeface="Times New Roman" pitchFamily="18" charset="0"/>
                <a:ea typeface="宋体" pitchFamily="2" charset="-122"/>
              </a:rPr>
              <a:t>signals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a:t>
            </a:r>
            <a:r>
              <a:rPr kumimoji="1" lang="zh-CN" altLang="zh-CN" sz="2000" b="1">
                <a:solidFill>
                  <a:prstClr val="black"/>
                </a:solidFill>
                <a:latin typeface="Times New Roman" pitchFamily="18" charset="0"/>
                <a:ea typeface="宋体" pitchFamily="2" charset="-122"/>
              </a:rPr>
              <a:t>槽（</a:t>
            </a:r>
            <a:r>
              <a:rPr kumimoji="1" lang="en-US" altLang="zh-CN" sz="2000" b="1">
                <a:solidFill>
                  <a:prstClr val="black"/>
                </a:solidFill>
                <a:latin typeface="Times New Roman" pitchFamily="18" charset="0"/>
                <a:ea typeface="宋体" pitchFamily="2" charset="-122"/>
              </a:rPr>
              <a:t>slots</a:t>
            </a:r>
            <a:r>
              <a:rPr kumimoji="1" lang="zh-CN" altLang="zh-CN" sz="2000" b="1">
                <a:solidFill>
                  <a:prstClr val="black"/>
                </a:solidFill>
                <a:latin typeface="Times New Roman" pitchFamily="18" charset="0"/>
                <a:ea typeface="宋体" pitchFamily="2" charset="-122"/>
              </a:rPr>
              <a:t>）的安全类型来替代回调函数（</a:t>
            </a:r>
            <a:r>
              <a:rPr kumimoji="1" lang="en-US" altLang="zh-CN" sz="2000" b="1">
                <a:solidFill>
                  <a:prstClr val="black"/>
                </a:solidFill>
                <a:latin typeface="Times New Roman" pitchFamily="18" charset="0"/>
                <a:ea typeface="宋体" pitchFamily="2" charset="-122"/>
              </a:rPr>
              <a:t>callback</a:t>
            </a:r>
            <a:r>
              <a:rPr kumimoji="1" lang="zh-CN" altLang="zh-CN" sz="2000" b="1">
                <a:solidFill>
                  <a:prstClr val="black"/>
                </a:solidFill>
                <a:latin typeface="Times New Roman" pitchFamily="18" charset="0"/>
                <a:ea typeface="宋体" pitchFamily="2" charset="-122"/>
              </a:rPr>
              <a:t>），使程序各部件之间的协同工作变得十分简单。代码写起来比较优雅，简单易学。</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8720831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0133">
                                            <p:txEl>
                                              <p:pRg st="0" end="0"/>
                                            </p:txEl>
                                          </p:spTgt>
                                        </p:tgtEl>
                                        <p:attrNameLst>
                                          <p:attrName>style.visibility</p:attrName>
                                        </p:attrNameLst>
                                      </p:cBhvr>
                                      <p:to>
                                        <p:strVal val="visible"/>
                                      </p:to>
                                    </p:set>
                                    <p:animEffect transition="in" filter="checkerboard(across)">
                                      <p:cBhvr>
                                        <p:cTn id="7" dur="500"/>
                                        <p:tgtEl>
                                          <p:spTgt spid="5601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3" grpId="0" build="p" autoUpdateAnimBg="0"/>
      <p:bldP spid="1945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0133"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1.1.3  </a:t>
            </a:r>
            <a:r>
              <a:rPr lang="zh-CN" altLang="zh-CN" sz="2400" b="1" smtClean="0">
                <a:solidFill>
                  <a:srgbClr val="C00000"/>
                </a:solidFill>
              </a:rPr>
              <a:t>使用</a:t>
            </a:r>
            <a:r>
              <a:rPr lang="en-US" altLang="zh-CN" sz="2400" b="1" smtClean="0">
                <a:solidFill>
                  <a:srgbClr val="C00000"/>
                </a:solidFill>
              </a:rPr>
              <a:t>Qt</a:t>
            </a:r>
            <a:r>
              <a:rPr lang="zh-CN" altLang="zh-CN" sz="2400" b="1" smtClean="0">
                <a:solidFill>
                  <a:srgbClr val="C00000"/>
                </a:solidFill>
              </a:rPr>
              <a:t>开发</a:t>
            </a:r>
            <a:r>
              <a:rPr lang="en-US" altLang="zh-CN" sz="2400" b="1" smtClean="0">
                <a:solidFill>
                  <a:srgbClr val="C00000"/>
                </a:solidFill>
              </a:rPr>
              <a:t>C++</a:t>
            </a:r>
            <a:r>
              <a:rPr lang="zh-CN" altLang="zh-CN" sz="2400" b="1" smtClean="0">
                <a:solidFill>
                  <a:srgbClr val="C00000"/>
                </a:solidFill>
              </a:rPr>
              <a:t>应用程序的优势</a:t>
            </a:r>
          </a:p>
        </p:txBody>
      </p:sp>
      <p:sp>
        <p:nvSpPr>
          <p:cNvPr id="20483" name="矩形 5"/>
          <p:cNvSpPr>
            <a:spLocks noChangeArrowheads="1"/>
          </p:cNvSpPr>
          <p:nvPr/>
        </p:nvSpPr>
        <p:spPr bwMode="auto">
          <a:xfrm>
            <a:off x="827088" y="1412875"/>
            <a:ext cx="7777162"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5</a:t>
            </a:r>
            <a:r>
              <a:rPr kumimoji="1" lang="zh-CN" altLang="en-US" sz="2800" b="1">
                <a:solidFill>
                  <a:srgbClr val="FF0000"/>
                </a:solidFill>
                <a:latin typeface="Times New Roman" pitchFamily="18" charset="0"/>
                <a:ea typeface="宋体" pitchFamily="2" charset="-122"/>
              </a:rPr>
              <a:t>、</a:t>
            </a:r>
            <a:r>
              <a:rPr kumimoji="1" lang="zh-CN" altLang="zh-CN" sz="2800" b="1">
                <a:solidFill>
                  <a:srgbClr val="FF0000"/>
                </a:solidFill>
                <a:latin typeface="Times New Roman" pitchFamily="18" charset="0"/>
                <a:ea typeface="宋体" pitchFamily="2" charset="-122"/>
              </a:rPr>
              <a:t>丰富的</a:t>
            </a:r>
            <a:r>
              <a:rPr kumimoji="1" lang="en-US" altLang="zh-CN" sz="2800" b="1">
                <a:solidFill>
                  <a:srgbClr val="FF0000"/>
                </a:solidFill>
                <a:latin typeface="Times New Roman" pitchFamily="18" charset="0"/>
                <a:ea typeface="宋体" pitchFamily="2" charset="-122"/>
              </a:rPr>
              <a:t> API</a:t>
            </a:r>
            <a:r>
              <a:rPr kumimoji="1" lang="zh-CN" altLang="zh-CN" sz="2800" b="1">
                <a:solidFill>
                  <a:srgbClr val="FF0000"/>
                </a:solidFill>
                <a:latin typeface="Times New Roman" pitchFamily="18" charset="0"/>
                <a:ea typeface="宋体" pitchFamily="2" charset="-122"/>
              </a:rPr>
              <a:t>支持功能</a:t>
            </a:r>
            <a:endParaRPr kumimoji="1" lang="en-US" altLang="zh-CN" sz="2800" b="1">
              <a:solidFill>
                <a:srgbClr val="FF0000"/>
              </a:solidFill>
              <a:latin typeface="Times New Roman" pitchFamily="18" charset="0"/>
              <a:ea typeface="宋体" pitchFamily="2" charset="-122"/>
            </a:endParaRPr>
          </a:p>
          <a:p>
            <a:pPr algn="just" fontAlgn="base">
              <a:spcBef>
                <a:spcPct val="0"/>
              </a:spcBef>
              <a:spcAft>
                <a:spcPct val="0"/>
              </a:spcAft>
            </a:pPr>
            <a:r>
              <a:rPr kumimoji="1" lang="en-US" altLang="zh-CN" sz="2800" b="1">
                <a:solidFill>
                  <a:prstClr val="black"/>
                </a:solidFill>
                <a:latin typeface="Times New Roman" pitchFamily="18" charset="0"/>
                <a:ea typeface="宋体" pitchFamily="2" charset="-122"/>
              </a:rPr>
              <a:t>         </a:t>
            </a:r>
          </a:p>
          <a:p>
            <a:pPr algn="just" fontAlgn="base">
              <a:lnSpc>
                <a:spcPct val="150000"/>
              </a:lnSpc>
              <a:spcBef>
                <a:spcPct val="0"/>
              </a:spcBef>
              <a:spcAft>
                <a:spcPct val="0"/>
              </a:spcAft>
            </a:pPr>
            <a:r>
              <a:rPr kumimoji="1" lang="en-US" altLang="zh-CN" sz="2800" b="1">
                <a:solidFill>
                  <a:prstClr val="black"/>
                </a:solidFill>
                <a:latin typeface="Times New Roman" pitchFamily="18" charset="0"/>
                <a:ea typeface="宋体" pitchFamily="2" charset="-122"/>
              </a:rPr>
              <a:t>        </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包含了</a:t>
            </a:r>
            <a:r>
              <a:rPr kumimoji="1" lang="en-US" altLang="zh-CN" sz="2000" b="1">
                <a:solidFill>
                  <a:prstClr val="black"/>
                </a:solidFill>
                <a:latin typeface="Times New Roman" pitchFamily="18" charset="0"/>
                <a:ea typeface="宋体" pitchFamily="2" charset="-122"/>
              </a:rPr>
              <a:t>250 </a:t>
            </a:r>
            <a:r>
              <a:rPr kumimoji="1" lang="zh-CN" altLang="zh-CN" sz="2000" b="1">
                <a:solidFill>
                  <a:prstClr val="black"/>
                </a:solidFill>
                <a:latin typeface="Times New Roman" pitchFamily="18" charset="0"/>
                <a:ea typeface="宋体" pitchFamily="2" charset="-122"/>
              </a:rPr>
              <a:t>个以上的</a:t>
            </a:r>
            <a:r>
              <a:rPr kumimoji="1" lang="en-US" altLang="zh-CN" sz="2000" b="1">
                <a:solidFill>
                  <a:prstClr val="black"/>
                </a:solidFill>
                <a:latin typeface="Times New Roman" pitchFamily="18" charset="0"/>
                <a:ea typeface="宋体" pitchFamily="2" charset="-122"/>
              </a:rPr>
              <a:t> C++ </a:t>
            </a:r>
            <a:r>
              <a:rPr kumimoji="1" lang="zh-CN" altLang="zh-CN" sz="2000" b="1">
                <a:solidFill>
                  <a:prstClr val="black"/>
                </a:solidFill>
                <a:latin typeface="Times New Roman" pitchFamily="18" charset="0"/>
                <a:ea typeface="宋体" pitchFamily="2" charset="-122"/>
              </a:rPr>
              <a:t>类，还提供基于模板的</a:t>
            </a:r>
            <a:r>
              <a:rPr kumimoji="1" lang="en-US" altLang="zh-CN" sz="2000" b="1">
                <a:solidFill>
                  <a:prstClr val="black"/>
                </a:solidFill>
                <a:latin typeface="Times New Roman" pitchFamily="18" charset="0"/>
                <a:ea typeface="宋体" pitchFamily="2" charset="-122"/>
              </a:rPr>
              <a:t> collections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serialization</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file</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I/O device</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directory management</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date/time </a:t>
            </a:r>
            <a:r>
              <a:rPr kumimoji="1" lang="zh-CN" altLang="zh-CN" sz="2000" b="1">
                <a:solidFill>
                  <a:prstClr val="black"/>
                </a:solidFill>
                <a:latin typeface="Times New Roman" pitchFamily="18" charset="0"/>
                <a:ea typeface="宋体" pitchFamily="2" charset="-122"/>
              </a:rPr>
              <a:t>类。甚至还包括正则表达式的处理功能。支持</a:t>
            </a:r>
            <a:r>
              <a:rPr kumimoji="1" lang="en-US" altLang="zh-CN" sz="2000" b="1">
                <a:solidFill>
                  <a:prstClr val="black"/>
                </a:solidFill>
                <a:latin typeface="Times New Roman" pitchFamily="18" charset="0"/>
                <a:ea typeface="宋体" pitchFamily="2" charset="-122"/>
              </a:rPr>
              <a:t> 2D/3D </a:t>
            </a:r>
            <a:r>
              <a:rPr kumimoji="1" lang="zh-CN" altLang="zh-CN" sz="2000" b="1">
                <a:solidFill>
                  <a:prstClr val="black"/>
                </a:solidFill>
                <a:latin typeface="Times New Roman" pitchFamily="18" charset="0"/>
                <a:ea typeface="宋体" pitchFamily="2" charset="-122"/>
              </a:rPr>
              <a:t>图形渲染，支持</a:t>
            </a:r>
            <a:r>
              <a:rPr kumimoji="1" lang="en-US" altLang="zh-CN" sz="2000" b="1">
                <a:solidFill>
                  <a:prstClr val="black"/>
                </a:solidFill>
                <a:latin typeface="Times New Roman" pitchFamily="18" charset="0"/>
                <a:ea typeface="宋体" pitchFamily="2" charset="-122"/>
              </a:rPr>
              <a:t> OpenGL </a:t>
            </a:r>
            <a:r>
              <a:rPr kumimoji="1" lang="zh-CN" altLang="zh-CN" sz="2000" b="1">
                <a:solidFill>
                  <a:prstClr val="black"/>
                </a:solidFill>
                <a:latin typeface="Times New Roman" pitchFamily="18" charset="0"/>
                <a:ea typeface="宋体" pitchFamily="2" charset="-122"/>
              </a:rPr>
              <a:t>大量的开发文档</a:t>
            </a: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支持</a:t>
            </a:r>
            <a:r>
              <a:rPr kumimoji="1" lang="en-US" altLang="zh-CN" sz="2000" b="1">
                <a:solidFill>
                  <a:prstClr val="black"/>
                </a:solidFill>
                <a:latin typeface="Times New Roman" pitchFamily="18" charset="0"/>
                <a:ea typeface="宋体" pitchFamily="2" charset="-122"/>
              </a:rPr>
              <a:t>XML </a:t>
            </a:r>
            <a:r>
              <a:rPr kumimoji="1" lang="zh-CN" altLang="zh-CN" sz="2000" b="1">
                <a:solidFill>
                  <a:prstClr val="black"/>
                </a:solidFill>
                <a:latin typeface="Times New Roman" pitchFamily="18" charset="0"/>
                <a:ea typeface="宋体" pitchFamily="2" charset="-122"/>
              </a:rPr>
              <a:t>，支持</a:t>
            </a:r>
            <a:r>
              <a:rPr kumimoji="1" lang="en-US" altLang="zh-CN" sz="2000" b="1">
                <a:solidFill>
                  <a:prstClr val="black"/>
                </a:solidFill>
                <a:latin typeface="Times New Roman" pitchFamily="18" charset="0"/>
                <a:ea typeface="宋体" pitchFamily="2" charset="-122"/>
              </a:rPr>
              <a:t> Webkit </a:t>
            </a:r>
            <a:r>
              <a:rPr kumimoji="1" lang="zh-CN" altLang="zh-CN" sz="2000" b="1">
                <a:solidFill>
                  <a:prstClr val="black"/>
                </a:solidFill>
                <a:latin typeface="Times New Roman" pitchFamily="18" charset="0"/>
                <a:ea typeface="宋体" pitchFamily="2" charset="-122"/>
              </a:rPr>
              <a:t>引擎的集成，可以实现本地界面与</a:t>
            </a:r>
            <a:r>
              <a:rPr kumimoji="1" lang="en-US" altLang="zh-CN" sz="2000" b="1">
                <a:solidFill>
                  <a:prstClr val="black"/>
                </a:solidFill>
                <a:latin typeface="Times New Roman" pitchFamily="18" charset="0"/>
                <a:ea typeface="宋体" pitchFamily="2" charset="-122"/>
              </a:rPr>
              <a:t>Web</a:t>
            </a:r>
            <a:r>
              <a:rPr kumimoji="1" lang="zh-CN" altLang="zh-CN" sz="2000" b="1">
                <a:solidFill>
                  <a:prstClr val="black"/>
                </a:solidFill>
                <a:latin typeface="Times New Roman" pitchFamily="18" charset="0"/>
                <a:ea typeface="宋体" pitchFamily="2" charset="-122"/>
              </a:rPr>
              <a:t>内容的无缝集成</a:t>
            </a: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9557149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0133">
                                            <p:txEl>
                                              <p:pRg st="0" end="0"/>
                                            </p:txEl>
                                          </p:spTgt>
                                        </p:tgtEl>
                                        <p:attrNameLst>
                                          <p:attrName>style.visibility</p:attrName>
                                        </p:attrNameLst>
                                      </p:cBhvr>
                                      <p:to>
                                        <p:strVal val="visible"/>
                                      </p:to>
                                    </p:set>
                                    <p:animEffect transition="in" filter="checkerboard(across)">
                                      <p:cBhvr>
                                        <p:cTn id="7" dur="500"/>
                                        <p:tgtEl>
                                          <p:spTgt spid="5601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3" grpId="0" build="p" autoUpdateAnimBg="0"/>
      <p:bldP spid="2048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81013" y="1700213"/>
            <a:ext cx="83058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buClr>
                <a:srgbClr val="297FD5"/>
              </a:buClr>
            </a:pPr>
            <a:r>
              <a:rPr lang="en-US" altLang="zh-CN" sz="2000"/>
              <a:t>1.</a:t>
            </a:r>
            <a:r>
              <a:rPr lang="zh-CN" altLang="zh-CN" sz="2000"/>
              <a:t>下载安装</a:t>
            </a:r>
            <a:r>
              <a:rPr lang="zh-CN" altLang="en-US" sz="2000"/>
              <a:t>程序</a:t>
            </a:r>
            <a:endParaRPr lang="zh-CN" altLang="zh-CN" sz="2000"/>
          </a:p>
          <a:p>
            <a:pPr eaLnBrk="1" fontAlgn="base" hangingPunct="1">
              <a:lnSpc>
                <a:spcPct val="180000"/>
              </a:lnSpc>
              <a:spcBef>
                <a:spcPct val="0"/>
              </a:spcBef>
              <a:spcAft>
                <a:spcPct val="0"/>
              </a:spcAft>
              <a:buClr>
                <a:srgbClr val="297FD5"/>
              </a:buClr>
            </a:pPr>
            <a:r>
              <a:rPr lang="en-US" altLang="zh-CN" sz="2000"/>
              <a:t>       </a:t>
            </a:r>
            <a:r>
              <a:rPr lang="zh-CN" altLang="en-US" sz="2000">
                <a:solidFill>
                  <a:prstClr val="black"/>
                </a:solidFill>
              </a:rPr>
              <a:t>下载</a:t>
            </a:r>
            <a:r>
              <a:rPr lang="zh-CN" altLang="zh-CN" sz="2000">
                <a:solidFill>
                  <a:prstClr val="black"/>
                </a:solidFill>
              </a:rPr>
              <a:t>网址：</a:t>
            </a:r>
            <a:r>
              <a:rPr lang="en-US" altLang="zh-CN" sz="2000"/>
              <a:t>http://Qt-project.org/downloads</a:t>
            </a:r>
          </a:p>
          <a:p>
            <a:pPr eaLnBrk="1" fontAlgn="base" hangingPunct="1">
              <a:lnSpc>
                <a:spcPct val="180000"/>
              </a:lnSpc>
              <a:spcBef>
                <a:spcPct val="0"/>
              </a:spcBef>
              <a:spcAft>
                <a:spcPct val="0"/>
              </a:spcAft>
              <a:buClr>
                <a:srgbClr val="297FD5"/>
              </a:buClr>
            </a:pPr>
            <a:r>
              <a:rPr lang="en-US" altLang="zh-CN" sz="2000">
                <a:solidFill>
                  <a:prstClr val="black"/>
                </a:solidFill>
              </a:rPr>
              <a:t>         Qt</a:t>
            </a:r>
            <a:r>
              <a:rPr lang="zh-CN" altLang="zh-CN" sz="2000">
                <a:solidFill>
                  <a:prstClr val="black"/>
                </a:solidFill>
              </a:rPr>
              <a:t>官方网站上有各种操作系统环境中使用的不同的</a:t>
            </a:r>
            <a:r>
              <a:rPr lang="en-US" altLang="zh-CN" sz="2000">
                <a:solidFill>
                  <a:prstClr val="black"/>
                </a:solidFill>
              </a:rPr>
              <a:t>Qt</a:t>
            </a:r>
            <a:r>
              <a:rPr lang="zh-CN" altLang="zh-CN" sz="2000">
                <a:solidFill>
                  <a:prstClr val="black"/>
                </a:solidFill>
              </a:rPr>
              <a:t>二进制程序安装包，即有开源的</a:t>
            </a:r>
            <a:r>
              <a:rPr lang="en-US" altLang="zh-CN" sz="2000">
                <a:solidFill>
                  <a:prstClr val="black"/>
                </a:solidFill>
              </a:rPr>
              <a:t>MinGW</a:t>
            </a:r>
            <a:r>
              <a:rPr lang="zh-CN" altLang="zh-CN" sz="2000">
                <a:solidFill>
                  <a:prstClr val="black"/>
                </a:solidFill>
              </a:rPr>
              <a:t>预编译的版本，也有给</a:t>
            </a:r>
            <a:r>
              <a:rPr lang="en-US" altLang="zh-CN" sz="2000">
                <a:solidFill>
                  <a:prstClr val="black"/>
                </a:solidFill>
              </a:rPr>
              <a:t>VC2003/2005/2008</a:t>
            </a:r>
            <a:r>
              <a:rPr lang="zh-CN" altLang="zh-CN" sz="2000">
                <a:solidFill>
                  <a:prstClr val="black"/>
                </a:solidFill>
              </a:rPr>
              <a:t>预编译的商用版本，而且一直在更新，商业版</a:t>
            </a:r>
            <a:r>
              <a:rPr lang="en-US" altLang="zh-CN" sz="2000">
                <a:solidFill>
                  <a:prstClr val="black"/>
                </a:solidFill>
              </a:rPr>
              <a:t>Qt</a:t>
            </a:r>
            <a:r>
              <a:rPr lang="zh-CN" altLang="zh-CN" sz="2000">
                <a:solidFill>
                  <a:prstClr val="black"/>
                </a:solidFill>
              </a:rPr>
              <a:t>需要在</a:t>
            </a:r>
            <a:r>
              <a:rPr lang="en-US" altLang="zh-CN" sz="2000">
                <a:solidFill>
                  <a:prstClr val="black"/>
                </a:solidFill>
              </a:rPr>
              <a:t>Digia</a:t>
            </a:r>
            <a:r>
              <a:rPr lang="zh-CN" altLang="zh-CN" sz="2000">
                <a:solidFill>
                  <a:prstClr val="black"/>
                </a:solidFill>
              </a:rPr>
              <a:t>官网下载。</a:t>
            </a:r>
            <a:endParaRPr lang="en-US" altLang="zh-CN" sz="2000">
              <a:solidFill>
                <a:prstClr val="black"/>
              </a:solidFill>
            </a:endParaRPr>
          </a:p>
          <a:p>
            <a:pPr eaLnBrk="1" fontAlgn="base" hangingPunct="1">
              <a:lnSpc>
                <a:spcPct val="180000"/>
              </a:lnSpc>
              <a:spcBef>
                <a:spcPct val="0"/>
              </a:spcBef>
              <a:spcAft>
                <a:spcPct val="0"/>
              </a:spcAft>
              <a:buClr>
                <a:srgbClr val="297FD5"/>
              </a:buClr>
            </a:pPr>
            <a:r>
              <a:rPr lang="zh-CN" altLang="en-US" sz="2000">
                <a:solidFill>
                  <a:prstClr val="black"/>
                </a:solidFill>
              </a:rPr>
              <a:t>         本课程版本：</a:t>
            </a:r>
            <a:r>
              <a:rPr lang="en-US" altLang="zh-CN" sz="2000"/>
              <a:t>Qt-sdk-win-opensource-2010.05.exe</a:t>
            </a:r>
          </a:p>
          <a:p>
            <a:pPr eaLnBrk="1" fontAlgn="base" hangingPunct="1">
              <a:lnSpc>
                <a:spcPct val="180000"/>
              </a:lnSpc>
              <a:spcBef>
                <a:spcPct val="0"/>
              </a:spcBef>
              <a:spcAft>
                <a:spcPct val="0"/>
              </a:spcAft>
              <a:buClr>
                <a:srgbClr val="297FD5"/>
              </a:buClr>
            </a:pPr>
            <a:r>
              <a:rPr lang="en-US" altLang="zh-CN" sz="2000">
                <a:solidFill>
                  <a:prstClr val="black"/>
                </a:solidFill>
              </a:rPr>
              <a:t>          windows XP</a:t>
            </a:r>
            <a:r>
              <a:rPr lang="zh-CN" altLang="zh-CN" sz="2000">
                <a:solidFill>
                  <a:prstClr val="black"/>
                </a:solidFill>
              </a:rPr>
              <a:t>环境下开源版本</a:t>
            </a:r>
            <a:r>
              <a:rPr lang="zh-CN" altLang="en-US" sz="2000">
                <a:solidFill>
                  <a:prstClr val="black"/>
                </a:solidFill>
              </a:rPr>
              <a:t>，</a:t>
            </a:r>
            <a:r>
              <a:rPr lang="zh-CN" altLang="zh-CN" sz="2000">
                <a:solidFill>
                  <a:prstClr val="black"/>
                </a:solidFill>
              </a:rPr>
              <a:t>是一个集成的（</a:t>
            </a:r>
            <a:r>
              <a:rPr lang="en-US" altLang="zh-CN" sz="2000">
                <a:solidFill>
                  <a:prstClr val="black"/>
                </a:solidFill>
              </a:rPr>
              <a:t>IDE</a:t>
            </a:r>
            <a:r>
              <a:rPr lang="zh-CN" altLang="zh-CN" sz="2000">
                <a:solidFill>
                  <a:prstClr val="black"/>
                </a:solidFill>
              </a:rPr>
              <a:t>）编程环境，包括</a:t>
            </a:r>
            <a:r>
              <a:rPr lang="en-US" altLang="zh-CN" sz="2000">
                <a:solidFill>
                  <a:prstClr val="black"/>
                </a:solidFill>
              </a:rPr>
              <a:t>QtCreator</a:t>
            </a:r>
            <a:r>
              <a:rPr lang="zh-CN" altLang="zh-CN" sz="2000">
                <a:solidFill>
                  <a:prstClr val="black"/>
                </a:solidFill>
              </a:rPr>
              <a:t>、</a:t>
            </a:r>
            <a:r>
              <a:rPr lang="en-US" altLang="zh-CN" sz="2000">
                <a:solidFill>
                  <a:prstClr val="black"/>
                </a:solidFill>
              </a:rPr>
              <a:t>MinGW</a:t>
            </a:r>
            <a:r>
              <a:rPr lang="zh-CN" altLang="zh-CN" sz="2000">
                <a:solidFill>
                  <a:prstClr val="black"/>
                </a:solidFill>
              </a:rPr>
              <a:t>（</a:t>
            </a:r>
            <a:r>
              <a:rPr lang="en-US" altLang="zh-CN" sz="2000">
                <a:solidFill>
                  <a:prstClr val="black"/>
                </a:solidFill>
              </a:rPr>
              <a:t>gcc</a:t>
            </a:r>
            <a:r>
              <a:rPr lang="zh-CN" altLang="zh-CN" sz="2000">
                <a:solidFill>
                  <a:prstClr val="black"/>
                </a:solidFill>
              </a:rPr>
              <a:t>）、</a:t>
            </a:r>
            <a:r>
              <a:rPr lang="en-US" altLang="zh-CN" sz="2000">
                <a:solidFill>
                  <a:prstClr val="black"/>
                </a:solidFill>
              </a:rPr>
              <a:t>Qt  Designer</a:t>
            </a:r>
            <a:r>
              <a:rPr lang="zh-CN" altLang="zh-CN" sz="2000">
                <a:solidFill>
                  <a:prstClr val="black"/>
                </a:solidFill>
              </a:rPr>
              <a:t>等。</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23850" y="1143000"/>
            <a:ext cx="8640763"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zh-CN" altLang="en-US" sz="2400" b="1" smtClean="0">
                <a:solidFill>
                  <a:srgbClr val="C00000"/>
                </a:solidFill>
              </a:rPr>
              <a:t>第四版</a:t>
            </a:r>
            <a:r>
              <a:rPr lang="en-US" altLang="zh-CN" sz="2400" b="1" smtClean="0">
                <a:solidFill>
                  <a:srgbClr val="C00000"/>
                </a:solidFill>
              </a:rPr>
              <a:t>Qt C++</a:t>
            </a:r>
            <a:r>
              <a:rPr lang="zh-CN" altLang="zh-CN" sz="2400" b="1" smtClean="0">
                <a:solidFill>
                  <a:srgbClr val="C00000"/>
                </a:solidFill>
              </a:rPr>
              <a:t>语言开发环境安装与配置</a:t>
            </a:r>
          </a:p>
        </p:txBody>
      </p:sp>
      <p:sp>
        <p:nvSpPr>
          <p:cNvPr id="533509" name="Rectangle 5"/>
          <p:cNvSpPr>
            <a:spLocks noGrp="1" noChangeArrowheads="1"/>
          </p:cNvSpPr>
          <p:nvPr>
            <p:ph type="ctrTitle"/>
          </p:nvPr>
        </p:nvSpPr>
        <p:spPr>
          <a:xfrm>
            <a:off x="534988" y="381000"/>
            <a:ext cx="5561012" cy="685800"/>
          </a:xfrm>
        </p:spPr>
        <p:txBody>
          <a:bodyPr/>
          <a:lstStyle/>
          <a:p>
            <a:pPr fontAlgn="auto">
              <a:spcAft>
                <a:spcPts val="0"/>
              </a:spcAft>
              <a:buClr>
                <a:schemeClr val="accent6">
                  <a:lumMod val="75000"/>
                </a:schemeClr>
              </a:buClr>
              <a:defRPr/>
            </a:pPr>
            <a:r>
              <a:rPr lang="en-US" altLang="zh-CN" sz="2400" dirty="0">
                <a:solidFill>
                  <a:srgbClr val="FF0000"/>
                </a:solidFill>
                <a:latin typeface="+mn-lt"/>
                <a:ea typeface="+mn-ea"/>
                <a:cs typeface="+mn-cs"/>
              </a:rPr>
              <a:t>1.2 Qt</a:t>
            </a:r>
            <a:r>
              <a:rPr lang="zh-CN" altLang="zh-CN" sz="2400" dirty="0">
                <a:solidFill>
                  <a:srgbClr val="FF0000"/>
                </a:solidFill>
                <a:latin typeface="+mn-lt"/>
                <a:ea typeface="+mn-ea"/>
                <a:cs typeface="+mn-cs"/>
              </a:rPr>
              <a:t>的下载、安装与配置</a:t>
            </a:r>
            <a:endParaRPr lang="zh-CN" altLang="en-US" sz="2400" dirty="0">
              <a:solidFill>
                <a:srgbClr val="FF0000"/>
              </a:solidFill>
              <a:latin typeface="+mn-lt"/>
              <a:ea typeface="+mn-ea"/>
              <a:cs typeface="+mn-cs"/>
            </a:endParaRPr>
          </a:p>
        </p:txBody>
      </p:sp>
    </p:spTree>
    <p:extLst>
      <p:ext uri="{BB962C8B-B14F-4D97-AF65-F5344CB8AC3E}">
        <p14:creationId xmlns:p14="http://schemas.microsoft.com/office/powerpoint/2010/main" val="11410810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916113"/>
            <a:ext cx="8305800" cy="297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l" eaLnBrk="1" hangingPunct="1">
              <a:lnSpc>
                <a:spcPct val="180000"/>
              </a:lnSpc>
              <a:buClr>
                <a:schemeClr val="accent2"/>
              </a:buClr>
              <a:buFont typeface="Wingdings" pitchFamily="2" charset="2"/>
              <a:buChar char="Ø"/>
            </a:pPr>
            <a:r>
              <a:rPr lang="en-US" altLang="zh-CN" sz="2400">
                <a:solidFill>
                  <a:schemeClr val="tx1"/>
                </a:solidFill>
                <a:ea typeface="Arial Unicode MS" pitchFamily="34" charset="-122"/>
                <a:cs typeface="Arial Unicode MS" pitchFamily="34" charset="-122"/>
              </a:rPr>
              <a:t>    </a:t>
            </a:r>
            <a:r>
              <a:rPr lang="en-US" altLang="zh-CN" sz="2000">
                <a:solidFill>
                  <a:schemeClr val="tx1"/>
                </a:solidFill>
              </a:rPr>
              <a:t>Qt</a:t>
            </a:r>
            <a:r>
              <a:rPr lang="zh-CN" altLang="zh-CN" sz="2000">
                <a:solidFill>
                  <a:schemeClr val="tx1"/>
                </a:solidFill>
              </a:rPr>
              <a:t>是</a:t>
            </a:r>
            <a:r>
              <a:rPr lang="en-US" altLang="zh-CN" sz="2000">
                <a:solidFill>
                  <a:schemeClr val="tx1"/>
                </a:solidFill>
              </a:rPr>
              <a:t>1994</a:t>
            </a:r>
            <a:r>
              <a:rPr lang="zh-CN" altLang="zh-CN" sz="2000">
                <a:solidFill>
                  <a:schemeClr val="tx1"/>
                </a:solidFill>
              </a:rPr>
              <a:t>年成立的总部位于挪威奥斯陆的奇趣科技公司</a:t>
            </a:r>
            <a:r>
              <a:rPr lang="en-US" altLang="zh-CN" sz="2000">
                <a:solidFill>
                  <a:schemeClr val="tx1"/>
                </a:solidFill>
              </a:rPr>
              <a:t>(Trolltech)</a:t>
            </a:r>
            <a:r>
              <a:rPr lang="zh-CN" altLang="zh-CN" sz="2000">
                <a:solidFill>
                  <a:schemeClr val="tx1"/>
                </a:solidFill>
              </a:rPr>
              <a:t>提供的跨平台</a:t>
            </a:r>
            <a:r>
              <a:rPr lang="en-US" altLang="zh-CN" sz="2000"/>
              <a:t>C++图形用户界面应用程序</a:t>
            </a:r>
            <a:r>
              <a:rPr lang="zh-CN" altLang="zh-CN" sz="2000">
                <a:solidFill>
                  <a:schemeClr val="tx1"/>
                </a:solidFill>
              </a:rPr>
              <a:t>开发框架。它既可以开发</a:t>
            </a:r>
            <a:r>
              <a:rPr lang="en-US" altLang="zh-CN" sz="2000"/>
              <a:t>GUI</a:t>
            </a:r>
            <a:r>
              <a:rPr lang="zh-CN" altLang="zh-CN" sz="2000">
                <a:solidFill>
                  <a:schemeClr val="tx1"/>
                </a:solidFill>
              </a:rPr>
              <a:t>（图形用户界面）程序，也可开发</a:t>
            </a:r>
            <a:r>
              <a:rPr lang="zh-CN" altLang="zh-CN" sz="2000"/>
              <a:t>非</a:t>
            </a:r>
            <a:r>
              <a:rPr lang="en-US" altLang="zh-CN" sz="2000"/>
              <a:t>GUI</a:t>
            </a:r>
            <a:r>
              <a:rPr lang="zh-CN" altLang="zh-CN" sz="2000">
                <a:solidFill>
                  <a:schemeClr val="tx1"/>
                </a:solidFill>
              </a:rPr>
              <a:t>程序，如控制台工具和服务。它是</a:t>
            </a:r>
            <a:r>
              <a:rPr lang="en-US" altLang="zh-CN" sz="2000"/>
              <a:t>面向对象</a:t>
            </a:r>
            <a:r>
              <a:rPr lang="zh-CN" altLang="zh-CN" sz="2000">
                <a:solidFill>
                  <a:schemeClr val="tx1"/>
                </a:solidFill>
              </a:rPr>
              <a:t>的程序开发框架，使用特殊的代码生成扩展（称为元对象编译器</a:t>
            </a:r>
            <a:r>
              <a:rPr lang="en-US" altLang="zh-CN" sz="2000">
                <a:solidFill>
                  <a:schemeClr val="tx1"/>
                </a:solidFill>
              </a:rPr>
              <a:t>(Meta Object Compiler, moc)</a:t>
            </a:r>
            <a:r>
              <a:rPr lang="zh-CN" altLang="zh-CN" sz="2000">
                <a:solidFill>
                  <a:schemeClr val="tx1"/>
                </a:solidFill>
              </a:rPr>
              <a:t>）以及一些宏，易于扩展，允许组件编程。</a:t>
            </a:r>
            <a:endParaRPr lang="zh-CN" altLang="en-US" sz="2000">
              <a:solidFill>
                <a:schemeClr val="tx1"/>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533400" y="1143000"/>
            <a:ext cx="5638800" cy="609600"/>
          </a:xfrm>
        </p:spPr>
        <p:txBody>
          <a:bodyPr/>
          <a:lstStyle/>
          <a:p>
            <a:r>
              <a:rPr lang="en-US" altLang="zh-CN" sz="2400" b="1" smtClean="0">
                <a:solidFill>
                  <a:srgbClr val="C00000"/>
                </a:solidFill>
              </a:rPr>
              <a:t>1.1.1  </a:t>
            </a:r>
            <a:r>
              <a:rPr lang="zh-CN" altLang="zh-CN" sz="2400" b="1" smtClean="0">
                <a:solidFill>
                  <a:srgbClr val="C00000"/>
                </a:solidFill>
              </a:rPr>
              <a:t>认识</a:t>
            </a:r>
            <a:r>
              <a:rPr lang="en-US" altLang="zh-CN" sz="2400" b="1" smtClean="0">
                <a:solidFill>
                  <a:srgbClr val="C00000"/>
                </a:solidFill>
              </a:rPr>
              <a:t>Qt</a:t>
            </a:r>
            <a:endParaRPr lang="zh-CN" altLang="en-US" sz="2400" b="1" smtClean="0">
              <a:solidFill>
                <a:srgbClr val="C00000"/>
              </a:solidFill>
            </a:endParaRPr>
          </a:p>
        </p:txBody>
      </p:sp>
      <p:sp>
        <p:nvSpPr>
          <p:cNvPr id="533509" name="Rectangle 5"/>
          <p:cNvSpPr>
            <a:spLocks noGrp="1" noChangeArrowheads="1"/>
          </p:cNvSpPr>
          <p:nvPr>
            <p:ph type="ctrTitle"/>
          </p:nvPr>
        </p:nvSpPr>
        <p:spPr bwMode="auto">
          <a:xfrm>
            <a:off x="534988" y="381000"/>
            <a:ext cx="5561012" cy="685800"/>
          </a:xfrm>
        </p:spPr>
        <p:txBody>
          <a:bodyPr wrap="square" numCol="1" compatLnSpc="1">
            <a:prstTxWarp prst="textNoShape">
              <a:avLst/>
            </a:prstTxWarp>
          </a:bodyPr>
          <a:lstStyle/>
          <a:p>
            <a:pPr marL="182563"/>
            <a:r>
              <a:rPr lang="en-US" altLang="zh-CN" sz="2800" smtClean="0">
                <a:solidFill>
                  <a:srgbClr val="FF0000"/>
                </a:solidFill>
                <a:effectLst/>
                <a:latin typeface="楷体_GB2312" pitchFamily="49" charset="-122"/>
                <a:ea typeface="楷体_GB2312" pitchFamily="49" charset="-122"/>
              </a:rPr>
              <a:t>1.1 </a:t>
            </a:r>
            <a:r>
              <a:rPr lang="en-US" altLang="zh-CN" sz="2800" smtClean="0">
                <a:solidFill>
                  <a:srgbClr val="FF0000"/>
                </a:solidFill>
                <a:effectLst/>
              </a:rPr>
              <a:t>Qt</a:t>
            </a:r>
            <a:r>
              <a:rPr lang="zh-CN" altLang="zh-CN" sz="2800" smtClean="0">
                <a:solidFill>
                  <a:srgbClr val="FF0000"/>
                </a:solidFill>
                <a:effectLst/>
              </a:rPr>
              <a:t>简介</a:t>
            </a:r>
            <a:endParaRPr lang="zh-CN" altLang="en-US" sz="2800" smtClean="0">
              <a:solidFill>
                <a:srgbClr val="FF0000"/>
              </a:solidFill>
              <a:effectLst/>
              <a:latin typeface="楷体_GB2312" pitchFamily="49" charset="-122"/>
              <a:ea typeface="楷体_GB2312" pitchFamily="49" charset="-122"/>
            </a:endParaRPr>
          </a:p>
        </p:txBody>
      </p:sp>
    </p:spTree>
    <p:extLst>
      <p:ext uri="{BB962C8B-B14F-4D97-AF65-F5344CB8AC3E}">
        <p14:creationId xmlns:p14="http://schemas.microsoft.com/office/powerpoint/2010/main" val="24891822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P spid="53350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81013" y="1700213"/>
            <a:ext cx="8305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buClr>
                <a:srgbClr val="297FD5"/>
              </a:buClr>
              <a:defRPr/>
            </a:pPr>
            <a:r>
              <a:rPr lang="en-US" altLang="zh-CN" sz="2000" dirty="0" smtClean="0"/>
              <a:t>2.</a:t>
            </a:r>
            <a:r>
              <a:rPr lang="zh-CN" altLang="en-US" sz="2000" dirty="0" smtClean="0"/>
              <a:t>在</a:t>
            </a:r>
            <a:r>
              <a:rPr lang="en-US" altLang="zh-CN" sz="2000" dirty="0" err="1" smtClean="0"/>
              <a:t>win7</a:t>
            </a:r>
            <a:r>
              <a:rPr lang="zh-CN" altLang="en-US" sz="2000" dirty="0" smtClean="0"/>
              <a:t>中</a:t>
            </a:r>
            <a:r>
              <a:rPr lang="zh-CN" altLang="zh-CN" sz="2000" dirty="0" smtClean="0"/>
              <a:t>安装英文版</a:t>
            </a:r>
            <a:r>
              <a:rPr lang="en-US" altLang="zh-CN" sz="2000" dirty="0" err="1" smtClean="0"/>
              <a:t>Qt</a:t>
            </a:r>
            <a:r>
              <a:rPr lang="en-US" altLang="zh-CN" sz="2000" dirty="0" smtClean="0"/>
              <a:t> C++</a:t>
            </a:r>
            <a:r>
              <a:rPr lang="zh-CN" altLang="zh-CN" sz="2000" dirty="0" smtClean="0"/>
              <a:t>语言集成开发环境</a:t>
            </a:r>
          </a:p>
          <a:p>
            <a:pPr eaLnBrk="1" fontAlgn="base" hangingPunct="1">
              <a:lnSpc>
                <a:spcPct val="180000"/>
              </a:lnSpc>
              <a:spcBef>
                <a:spcPct val="0"/>
              </a:spcBef>
              <a:spcAft>
                <a:spcPct val="0"/>
              </a:spcAft>
              <a:buClr>
                <a:srgbClr val="297FD5"/>
              </a:buClr>
              <a:defRPr/>
            </a:pPr>
            <a:r>
              <a:rPr lang="en-US" altLang="zh-CN" sz="2000" dirty="0" smtClean="0"/>
              <a:t>       </a:t>
            </a:r>
            <a:r>
              <a:rPr lang="zh-CN" altLang="en-US" sz="2000" dirty="0" smtClean="0">
                <a:solidFill>
                  <a:prstClr val="black"/>
                </a:solidFill>
              </a:rPr>
              <a:t>运行安装程序 ：</a:t>
            </a:r>
            <a:r>
              <a:rPr lang="en-US" altLang="zh-CN" sz="2000" dirty="0" smtClean="0">
                <a:solidFill>
                  <a:prstClr val="black"/>
                </a:solidFill>
              </a:rPr>
              <a:t> </a:t>
            </a:r>
            <a:r>
              <a:rPr lang="en-US" altLang="zh-CN" sz="2000" dirty="0" smtClean="0"/>
              <a:t>Qt-sdk-win-opensource-2010.05.exe</a:t>
            </a:r>
          </a:p>
          <a:p>
            <a:pPr eaLnBrk="1" fontAlgn="base" hangingPunct="1">
              <a:lnSpc>
                <a:spcPct val="180000"/>
              </a:lnSpc>
              <a:spcBef>
                <a:spcPct val="0"/>
              </a:spcBef>
              <a:spcAft>
                <a:spcPct val="0"/>
              </a:spcAft>
              <a:buClr>
                <a:srgbClr val="297FD5"/>
              </a:buClr>
              <a:defRPr/>
            </a:pPr>
            <a:r>
              <a:rPr lang="en-US" altLang="zh-CN" sz="2000" dirty="0" smtClean="0">
                <a:solidFill>
                  <a:prstClr val="black"/>
                </a:solidFill>
              </a:rPr>
              <a:t>         </a:t>
            </a:r>
            <a:r>
              <a:rPr lang="zh-CN" altLang="en-US" sz="2000" dirty="0" smtClean="0">
                <a:solidFill>
                  <a:prstClr val="black"/>
                </a:solidFill>
              </a:rPr>
              <a:t>根据提示安装，过程参见教材 图</a:t>
            </a:r>
            <a:r>
              <a:rPr lang="en-US" altLang="zh-CN" sz="2000" dirty="0" smtClean="0">
                <a:solidFill>
                  <a:prstClr val="black"/>
                </a:solidFill>
              </a:rPr>
              <a:t>1-1~~</a:t>
            </a:r>
            <a:r>
              <a:rPr lang="zh-CN" altLang="en-US" sz="2000" dirty="0" smtClean="0">
                <a:solidFill>
                  <a:prstClr val="black"/>
                </a:solidFill>
              </a:rPr>
              <a:t>图</a:t>
            </a:r>
            <a:r>
              <a:rPr lang="en-US" altLang="zh-CN" sz="2000" dirty="0" smtClean="0">
                <a:solidFill>
                  <a:prstClr val="black"/>
                </a:solidFill>
              </a:rPr>
              <a:t>1-12</a:t>
            </a:r>
            <a:r>
              <a:rPr lang="zh-CN" altLang="en-US" sz="2000" dirty="0" smtClean="0">
                <a:solidFill>
                  <a:prstClr val="black"/>
                </a:solidFill>
              </a:rPr>
              <a:t>。</a:t>
            </a:r>
            <a:endParaRPr lang="en-US" altLang="zh-CN" sz="2000" dirty="0" smtClean="0">
              <a:solidFill>
                <a:prstClr val="black"/>
              </a:solidFill>
            </a:endParaRPr>
          </a:p>
          <a:p>
            <a:pPr eaLnBrk="1" fontAlgn="base" hangingPunct="1">
              <a:lnSpc>
                <a:spcPct val="180000"/>
              </a:lnSpc>
              <a:spcBef>
                <a:spcPct val="0"/>
              </a:spcBef>
              <a:spcAft>
                <a:spcPct val="0"/>
              </a:spcAft>
              <a:buClr>
                <a:srgbClr val="297FD5"/>
              </a:buClr>
              <a:defRPr/>
            </a:pPr>
            <a:r>
              <a:rPr lang="zh-CN" altLang="en-US" sz="2000" dirty="0" smtClean="0">
                <a:solidFill>
                  <a:prstClr val="black"/>
                </a:solidFill>
                <a:ea typeface="Arial Unicode MS" pitchFamily="34" charset="-122"/>
                <a:cs typeface="Arial Unicode MS" pitchFamily="34" charset="-122"/>
              </a:rPr>
              <a:t>注意 ：</a:t>
            </a:r>
            <a:endParaRPr lang="en-US" altLang="zh-CN" sz="2000" dirty="0" smtClean="0">
              <a:solidFill>
                <a:prstClr val="black"/>
              </a:solidFill>
              <a:ea typeface="Arial Unicode MS" pitchFamily="34" charset="-122"/>
              <a:cs typeface="Arial Unicode MS" pitchFamily="34" charset="-122"/>
            </a:endParaRPr>
          </a:p>
          <a:p>
            <a:pPr marL="342900" indent="-342900" eaLnBrk="1" fontAlgn="base" hangingPunct="1">
              <a:lnSpc>
                <a:spcPct val="180000"/>
              </a:lnSpc>
              <a:spcBef>
                <a:spcPct val="0"/>
              </a:spcBef>
              <a:spcAft>
                <a:spcPct val="0"/>
              </a:spcAft>
              <a:buClr>
                <a:srgbClr val="297FD5"/>
              </a:buClr>
              <a:buFont typeface="Wingdings" pitchFamily="2" charset="2"/>
              <a:buChar char="u"/>
              <a:defRPr/>
            </a:pPr>
            <a:r>
              <a:rPr lang="zh-CN" altLang="zh-CN" sz="2000" dirty="0" smtClean="0">
                <a:solidFill>
                  <a:prstClr val="black"/>
                </a:solidFill>
              </a:rPr>
              <a:t>默认安装路径</a:t>
            </a:r>
            <a:r>
              <a:rPr lang="zh-CN" altLang="en-US" sz="2000" dirty="0" smtClean="0">
                <a:solidFill>
                  <a:prstClr val="black"/>
                </a:solidFill>
              </a:rPr>
              <a:t>：</a:t>
            </a:r>
            <a:r>
              <a:rPr lang="en-US" altLang="zh-CN" sz="2000" dirty="0" smtClean="0"/>
              <a:t>C:\Qt\2010.05</a:t>
            </a:r>
          </a:p>
          <a:p>
            <a:pPr marL="342900" indent="-342900" eaLnBrk="1" fontAlgn="base" hangingPunct="1">
              <a:lnSpc>
                <a:spcPct val="180000"/>
              </a:lnSpc>
              <a:spcBef>
                <a:spcPct val="0"/>
              </a:spcBef>
              <a:spcAft>
                <a:spcPct val="0"/>
              </a:spcAft>
              <a:buClr>
                <a:srgbClr val="297FD5"/>
              </a:buClr>
              <a:buFont typeface="Wingdings" pitchFamily="2" charset="2"/>
              <a:buChar char="u"/>
              <a:defRPr/>
            </a:pPr>
            <a:r>
              <a:rPr lang="zh-CN" altLang="en-US" sz="2000" dirty="0" smtClean="0">
                <a:solidFill>
                  <a:prstClr val="black"/>
                </a:solidFill>
                <a:ea typeface="Arial Unicode MS" pitchFamily="34" charset="-122"/>
                <a:cs typeface="Arial Unicode MS" pitchFamily="34" charset="-122"/>
              </a:rPr>
              <a:t>安装成功后：“ 开始” 菜单</a:t>
            </a:r>
            <a:r>
              <a:rPr lang="en-US" altLang="zh-CN" sz="2000" dirty="0" smtClean="0">
                <a:solidFill>
                  <a:prstClr val="black"/>
                </a:solidFill>
                <a:ea typeface="Arial Unicode MS" pitchFamily="34" charset="-122"/>
                <a:cs typeface="Arial Unicode MS" pitchFamily="34" charset="-122"/>
              </a:rPr>
              <a:t>---</a:t>
            </a:r>
            <a:r>
              <a:rPr lang="en-US" altLang="zh-CN" sz="2000" dirty="0" err="1" smtClean="0"/>
              <a:t>Qt</a:t>
            </a:r>
            <a:r>
              <a:rPr lang="en-US" altLang="zh-CN" sz="2000" dirty="0" smtClean="0"/>
              <a:t> SDK by Nokia </a:t>
            </a:r>
            <a:r>
              <a:rPr lang="en-US" altLang="zh-CN" sz="2000" dirty="0" err="1" smtClean="0"/>
              <a:t>v2010.05</a:t>
            </a:r>
            <a:r>
              <a:rPr lang="en-US" altLang="zh-CN" sz="2000" dirty="0" smtClean="0"/>
              <a:t> (open source)</a:t>
            </a:r>
            <a:endParaRPr lang="zh-CN" altLang="en-US" sz="2000" dirty="0" smtClean="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60350" y="1090613"/>
            <a:ext cx="8747125"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zh-CN" altLang="en-US" sz="2400" b="1" smtClean="0">
                <a:solidFill>
                  <a:srgbClr val="C00000"/>
                </a:solidFill>
              </a:rPr>
              <a:t>第四版</a:t>
            </a:r>
            <a:r>
              <a:rPr lang="en-US" altLang="zh-CN" sz="2400" b="1" smtClean="0">
                <a:solidFill>
                  <a:srgbClr val="C00000"/>
                </a:solidFill>
              </a:rPr>
              <a:t>Qt C++</a:t>
            </a:r>
            <a:r>
              <a:rPr lang="zh-CN" altLang="zh-CN" sz="2400" b="1" smtClean="0">
                <a:solidFill>
                  <a:srgbClr val="C00000"/>
                </a:solidFill>
              </a:rPr>
              <a:t>语言开发环境安装与配置</a:t>
            </a:r>
          </a:p>
        </p:txBody>
      </p:sp>
      <p:sp>
        <p:nvSpPr>
          <p:cNvPr id="533509" name="Rectangle 5"/>
          <p:cNvSpPr>
            <a:spLocks noGrp="1" noChangeArrowheads="1"/>
          </p:cNvSpPr>
          <p:nvPr>
            <p:ph type="ctrTitle"/>
          </p:nvPr>
        </p:nvSpPr>
        <p:spPr>
          <a:xfrm>
            <a:off x="534988" y="381000"/>
            <a:ext cx="5561012" cy="685800"/>
          </a:xfrm>
        </p:spPr>
        <p:txBody>
          <a:bodyPr/>
          <a:lstStyle/>
          <a:p>
            <a:pPr fontAlgn="auto">
              <a:spcAft>
                <a:spcPts val="0"/>
              </a:spcAft>
              <a:buClr>
                <a:schemeClr val="accent6">
                  <a:lumMod val="75000"/>
                </a:schemeClr>
              </a:buClr>
              <a:defRPr/>
            </a:pPr>
            <a:r>
              <a:rPr lang="en-US" altLang="zh-CN" sz="2400" dirty="0">
                <a:solidFill>
                  <a:srgbClr val="FF0000"/>
                </a:solidFill>
                <a:latin typeface="+mn-lt"/>
                <a:ea typeface="+mn-ea"/>
                <a:cs typeface="+mn-cs"/>
              </a:rPr>
              <a:t>1.2 Qt</a:t>
            </a:r>
            <a:r>
              <a:rPr lang="zh-CN" altLang="zh-CN" sz="2400" dirty="0">
                <a:solidFill>
                  <a:srgbClr val="FF0000"/>
                </a:solidFill>
                <a:latin typeface="+mn-lt"/>
                <a:ea typeface="+mn-ea"/>
                <a:cs typeface="+mn-cs"/>
              </a:rPr>
              <a:t>的下载、安装与配置</a:t>
            </a:r>
            <a:endParaRPr lang="zh-CN" altLang="en-US" sz="2400" dirty="0">
              <a:solidFill>
                <a:srgbClr val="FF0000"/>
              </a:solidFill>
              <a:latin typeface="+mn-lt"/>
              <a:ea typeface="+mn-ea"/>
              <a:cs typeface="+mn-cs"/>
            </a:endParaRPr>
          </a:p>
        </p:txBody>
      </p:sp>
    </p:spTree>
    <p:extLst>
      <p:ext uri="{BB962C8B-B14F-4D97-AF65-F5344CB8AC3E}">
        <p14:creationId xmlns:p14="http://schemas.microsoft.com/office/powerpoint/2010/main" val="20389933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52425" y="1052513"/>
            <a:ext cx="8705850" cy="538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3.</a:t>
            </a:r>
            <a:r>
              <a:rPr lang="zh-CN" altLang="zh-CN" sz="2000"/>
              <a:t>环境配置</a:t>
            </a:r>
          </a:p>
          <a:p>
            <a:pPr eaLnBrk="1" fontAlgn="base" hangingPunct="1">
              <a:lnSpc>
                <a:spcPct val="180000"/>
              </a:lnSpc>
              <a:spcBef>
                <a:spcPct val="0"/>
              </a:spcBef>
              <a:spcAft>
                <a:spcPct val="0"/>
              </a:spcAft>
              <a:buClr>
                <a:srgbClr val="297FD5"/>
              </a:buClr>
            </a:pPr>
            <a:r>
              <a:rPr lang="en-US" altLang="zh-CN" sz="2000"/>
              <a:t>         </a:t>
            </a:r>
            <a:r>
              <a:rPr lang="zh-CN" altLang="zh-CN" sz="2000">
                <a:solidFill>
                  <a:prstClr val="black"/>
                </a:solidFill>
              </a:rPr>
              <a:t>命令行方式开发</a:t>
            </a:r>
            <a:r>
              <a:rPr lang="en-US" altLang="zh-CN" sz="2000">
                <a:solidFill>
                  <a:prstClr val="black"/>
                </a:solidFill>
              </a:rPr>
              <a:t>Qt</a:t>
            </a:r>
            <a:r>
              <a:rPr lang="zh-CN" altLang="zh-CN" sz="2000">
                <a:solidFill>
                  <a:prstClr val="black"/>
                </a:solidFill>
              </a:rPr>
              <a:t>图形界面</a:t>
            </a:r>
            <a:r>
              <a:rPr lang="en-US" altLang="zh-CN" sz="2000">
                <a:solidFill>
                  <a:prstClr val="black"/>
                </a:solidFill>
              </a:rPr>
              <a:t>C++</a:t>
            </a:r>
            <a:r>
              <a:rPr lang="zh-CN" altLang="zh-CN" sz="2000">
                <a:solidFill>
                  <a:prstClr val="black"/>
                </a:solidFill>
              </a:rPr>
              <a:t>语言程序的环境配置</a:t>
            </a:r>
            <a:r>
              <a:rPr lang="zh-CN" altLang="en-US" sz="2000">
                <a:solidFill>
                  <a:prstClr val="black"/>
                </a:solidFill>
              </a:rPr>
              <a:t>，</a:t>
            </a:r>
            <a:r>
              <a:rPr lang="zh-CN" altLang="zh-CN" sz="2000">
                <a:solidFill>
                  <a:prstClr val="black"/>
                </a:solidFill>
              </a:rPr>
              <a:t>就是将</a:t>
            </a:r>
            <a:r>
              <a:rPr lang="en-US" altLang="zh-CN" sz="2000"/>
              <a:t>Qt</a:t>
            </a:r>
            <a:r>
              <a:rPr lang="zh-CN" altLang="zh-CN" sz="2000"/>
              <a:t>的</a:t>
            </a:r>
            <a:r>
              <a:rPr lang="en-US" altLang="zh-CN" sz="2000"/>
              <a:t>bin</a:t>
            </a:r>
            <a:r>
              <a:rPr lang="zh-CN" altLang="zh-CN" sz="2000"/>
              <a:t>目录添加到环境变量</a:t>
            </a:r>
            <a:r>
              <a:rPr lang="zh-CN" altLang="zh-CN" sz="2000">
                <a:solidFill>
                  <a:prstClr val="black"/>
                </a:solidFill>
              </a:rPr>
              <a:t>中</a:t>
            </a:r>
            <a:r>
              <a:rPr lang="zh-CN" altLang="en-US" sz="2000">
                <a:solidFill>
                  <a:prstClr val="black"/>
                </a:solidFill>
              </a:rPr>
              <a:t>。</a:t>
            </a:r>
            <a:endParaRPr lang="en-US" altLang="zh-CN" sz="2000">
              <a:solidFill>
                <a:prstClr val="black"/>
              </a:solidFill>
            </a:endParaRPr>
          </a:p>
          <a:p>
            <a:pPr eaLnBrk="1" fontAlgn="base" hangingPunct="1">
              <a:lnSpc>
                <a:spcPct val="180000"/>
              </a:lnSpc>
              <a:spcBef>
                <a:spcPct val="0"/>
              </a:spcBef>
              <a:spcAft>
                <a:spcPct val="0"/>
              </a:spcAft>
              <a:buClr>
                <a:srgbClr val="297FD5"/>
              </a:buClr>
            </a:pPr>
            <a:r>
              <a:rPr lang="zh-CN" altLang="zh-CN" sz="2000">
                <a:solidFill>
                  <a:prstClr val="black"/>
                </a:solidFill>
              </a:rPr>
              <a:t>方法是</a:t>
            </a:r>
            <a:r>
              <a:rPr lang="zh-CN" altLang="en-US" sz="2000">
                <a:solidFill>
                  <a:prstClr val="black"/>
                </a:solidFill>
                <a:sym typeface="Wingdings" pitchFamily="2" charset="2"/>
              </a:rPr>
              <a:t>（</a:t>
            </a:r>
            <a:r>
              <a:rPr lang="zh-CN" altLang="en-US" sz="2000">
                <a:solidFill>
                  <a:prstClr val="black"/>
                </a:solidFill>
                <a:sym typeface="Wingdings" pitchFamily="2" charset="2"/>
                <a:hlinkClick r:id="" action="ppaction://hlinkshowjump?jump=nextslide"/>
              </a:rPr>
              <a:t>图示</a:t>
            </a:r>
            <a:r>
              <a:rPr lang="zh-CN" altLang="en-US" sz="2000">
                <a:solidFill>
                  <a:prstClr val="black"/>
                </a:solidFill>
              </a:rPr>
              <a:t>）</a:t>
            </a:r>
            <a:endParaRPr lang="en-US" altLang="zh-CN" sz="2000">
              <a:solidFill>
                <a:prstClr val="black"/>
              </a:solidFill>
            </a:endParaRPr>
          </a:p>
          <a:p>
            <a:pPr eaLnBrk="1" fontAlgn="base" hangingPunct="1">
              <a:lnSpc>
                <a:spcPct val="180000"/>
              </a:lnSpc>
              <a:spcBef>
                <a:spcPct val="0"/>
              </a:spcBef>
              <a:spcAft>
                <a:spcPct val="0"/>
              </a:spcAft>
              <a:buClr>
                <a:srgbClr val="297FD5"/>
              </a:buClr>
            </a:pPr>
            <a:r>
              <a:rPr lang="zh-CN" altLang="zh-CN" sz="2000">
                <a:solidFill>
                  <a:prstClr val="black"/>
                </a:solidFill>
              </a:rPr>
              <a:t>鼠标右击桌面上“</a:t>
            </a:r>
            <a:r>
              <a:rPr lang="zh-CN" altLang="zh-CN" sz="2000"/>
              <a:t>我的电脑</a:t>
            </a:r>
            <a:r>
              <a:rPr lang="zh-CN" altLang="zh-CN" sz="2000">
                <a:solidFill>
                  <a:prstClr val="black"/>
                </a:solidFill>
              </a:rPr>
              <a:t>”</a:t>
            </a:r>
            <a:r>
              <a:rPr lang="en-US" altLang="zh-CN" sz="2000">
                <a:solidFill>
                  <a:prstClr val="black"/>
                </a:solidFill>
              </a:rPr>
              <a:t>------</a:t>
            </a:r>
            <a:r>
              <a:rPr lang="zh-CN" altLang="zh-CN" sz="2000">
                <a:solidFill>
                  <a:prstClr val="black"/>
                </a:solidFill>
              </a:rPr>
              <a:t>选择“</a:t>
            </a:r>
            <a:r>
              <a:rPr lang="zh-CN" altLang="zh-CN" sz="2000"/>
              <a:t>属性</a:t>
            </a:r>
            <a:r>
              <a:rPr lang="zh-CN" altLang="zh-CN" sz="2000">
                <a:solidFill>
                  <a:prstClr val="black"/>
                </a:solidFill>
              </a:rPr>
              <a:t>”</a:t>
            </a:r>
            <a:r>
              <a:rPr lang="en-US" altLang="zh-CN" sz="2000">
                <a:solidFill>
                  <a:prstClr val="black"/>
                </a:solidFill>
              </a:rPr>
              <a:t>----</a:t>
            </a:r>
            <a:r>
              <a:rPr lang="zh-CN" altLang="zh-CN" sz="2000">
                <a:solidFill>
                  <a:prstClr val="black"/>
                </a:solidFill>
              </a:rPr>
              <a:t> 选择“</a:t>
            </a:r>
            <a:r>
              <a:rPr lang="zh-CN" altLang="zh-CN" sz="2000"/>
              <a:t>高级</a:t>
            </a:r>
            <a:r>
              <a:rPr lang="zh-CN" altLang="zh-CN" sz="2000">
                <a:solidFill>
                  <a:prstClr val="black"/>
                </a:solidFill>
              </a:rPr>
              <a:t>”选项卡，点击“</a:t>
            </a:r>
            <a:r>
              <a:rPr lang="zh-CN" altLang="zh-CN" sz="2000"/>
              <a:t>环境变量</a:t>
            </a:r>
            <a:r>
              <a:rPr lang="zh-CN" altLang="zh-CN" sz="2000">
                <a:solidFill>
                  <a:prstClr val="black"/>
                </a:solidFill>
              </a:rPr>
              <a:t>”按钮，之后在“</a:t>
            </a:r>
            <a:r>
              <a:rPr lang="zh-CN" altLang="zh-CN" sz="2000"/>
              <a:t>系统变量</a:t>
            </a:r>
            <a:r>
              <a:rPr lang="zh-CN" altLang="zh-CN" sz="2000">
                <a:solidFill>
                  <a:prstClr val="black"/>
                </a:solidFill>
              </a:rPr>
              <a:t>”列表中</a:t>
            </a:r>
            <a:r>
              <a:rPr lang="zh-CN" altLang="en-US" sz="2000">
                <a:solidFill>
                  <a:prstClr val="black"/>
                </a:solidFill>
              </a:rPr>
              <a:t>，</a:t>
            </a:r>
            <a:r>
              <a:rPr lang="zh-CN" altLang="zh-CN" sz="2000">
                <a:solidFill>
                  <a:prstClr val="black"/>
                </a:solidFill>
              </a:rPr>
              <a:t>点击选中</a:t>
            </a:r>
            <a:r>
              <a:rPr lang="zh-CN" altLang="en-US" sz="2000">
                <a:solidFill>
                  <a:prstClr val="black"/>
                </a:solidFill>
              </a:rPr>
              <a:t>“</a:t>
            </a:r>
            <a:r>
              <a:rPr lang="en-US" altLang="zh-CN" sz="2000"/>
              <a:t>Path</a:t>
            </a:r>
            <a:r>
              <a:rPr lang="en-US" altLang="zh-CN" sz="2000">
                <a:solidFill>
                  <a:prstClr val="black"/>
                </a:solidFill>
              </a:rPr>
              <a:t> </a:t>
            </a:r>
            <a:r>
              <a:rPr lang="zh-CN" altLang="en-US" sz="2000">
                <a:solidFill>
                  <a:prstClr val="black"/>
                </a:solidFill>
              </a:rPr>
              <a:t>”</a:t>
            </a:r>
            <a:r>
              <a:rPr lang="zh-CN" altLang="zh-CN" sz="2000">
                <a:solidFill>
                  <a:prstClr val="black"/>
                </a:solidFill>
              </a:rPr>
              <a:t>的环境变量，然后点“</a:t>
            </a:r>
            <a:r>
              <a:rPr lang="zh-CN" altLang="zh-CN" sz="2000"/>
              <a:t>编辑</a:t>
            </a:r>
            <a:r>
              <a:rPr lang="zh-CN" altLang="zh-CN" sz="2000">
                <a:solidFill>
                  <a:prstClr val="black"/>
                </a:solidFill>
              </a:rPr>
              <a:t>”，在“</a:t>
            </a:r>
            <a:r>
              <a:rPr lang="zh-CN" altLang="zh-CN" sz="2000"/>
              <a:t>变量值</a:t>
            </a:r>
            <a:r>
              <a:rPr lang="zh-CN" altLang="zh-CN" sz="2000">
                <a:solidFill>
                  <a:prstClr val="black"/>
                </a:solidFill>
              </a:rPr>
              <a:t>”单行文本输入框的后面</a:t>
            </a:r>
            <a:r>
              <a:rPr lang="zh-CN" altLang="en-US" sz="2000">
                <a:solidFill>
                  <a:prstClr val="black"/>
                </a:solidFill>
              </a:rPr>
              <a:t>输入：</a:t>
            </a:r>
            <a:endParaRPr lang="en-US" altLang="zh-CN" sz="2000">
              <a:solidFill>
                <a:prstClr val="black"/>
              </a:solidFill>
            </a:endParaRPr>
          </a:p>
          <a:p>
            <a:pPr algn="ctr" eaLnBrk="1" fontAlgn="base" hangingPunct="1">
              <a:lnSpc>
                <a:spcPct val="180000"/>
              </a:lnSpc>
              <a:spcBef>
                <a:spcPct val="0"/>
              </a:spcBef>
              <a:spcAft>
                <a:spcPct val="0"/>
              </a:spcAft>
              <a:buClr>
                <a:srgbClr val="297FD5"/>
              </a:buClr>
            </a:pPr>
            <a:r>
              <a:rPr lang="en-US" altLang="zh-CN" sz="2000" i="1">
                <a:solidFill>
                  <a:prstClr val="black"/>
                </a:solidFill>
              </a:rPr>
              <a:t>; C:\Qt\2010.05\Qt\bin; C:\Qt\2010.05\mingw\bin</a:t>
            </a:r>
          </a:p>
          <a:p>
            <a:pPr eaLnBrk="1" fontAlgn="base" hangingPunct="1">
              <a:lnSpc>
                <a:spcPct val="180000"/>
              </a:lnSpc>
              <a:spcBef>
                <a:spcPct val="0"/>
              </a:spcBef>
              <a:spcAft>
                <a:spcPct val="0"/>
              </a:spcAft>
              <a:buClr>
                <a:srgbClr val="297FD5"/>
              </a:buClr>
            </a:pPr>
            <a:r>
              <a:rPr lang="zh-CN" altLang="en-US" sz="2000">
                <a:solidFill>
                  <a:prstClr val="black"/>
                </a:solidFill>
              </a:rPr>
              <a:t>（即：</a:t>
            </a:r>
            <a:r>
              <a:rPr lang="zh-CN" altLang="zh-CN" sz="2000">
                <a:solidFill>
                  <a:prstClr val="black"/>
                </a:solidFill>
              </a:rPr>
              <a:t>英文的分号，然后</a:t>
            </a:r>
            <a:r>
              <a:rPr lang="zh-CN" altLang="en-US" sz="2000">
                <a:solidFill>
                  <a:prstClr val="black"/>
                </a:solidFill>
              </a:rPr>
              <a:t>输入</a:t>
            </a:r>
            <a:r>
              <a:rPr lang="en-US" altLang="zh-CN" sz="2000">
                <a:solidFill>
                  <a:prstClr val="black"/>
                </a:solidFill>
              </a:rPr>
              <a:t>Qt</a:t>
            </a:r>
            <a:r>
              <a:rPr lang="zh-CN" altLang="zh-CN" sz="2000">
                <a:solidFill>
                  <a:prstClr val="black"/>
                </a:solidFill>
              </a:rPr>
              <a:t>的安装路径</a:t>
            </a:r>
            <a:r>
              <a:rPr lang="en-US" altLang="zh-CN" sz="2000">
                <a:solidFill>
                  <a:prstClr val="black"/>
                </a:solidFill>
              </a:rPr>
              <a:t>C:\Qt\2010.05\Qt\bin</a:t>
            </a:r>
            <a:r>
              <a:rPr lang="zh-CN" altLang="en-US" sz="2000">
                <a:solidFill>
                  <a:prstClr val="black"/>
                </a:solidFill>
              </a:rPr>
              <a:t>、</a:t>
            </a:r>
            <a:r>
              <a:rPr lang="zh-CN" altLang="zh-CN" sz="2000">
                <a:solidFill>
                  <a:prstClr val="black"/>
                </a:solidFill>
              </a:rPr>
              <a:t>和</a:t>
            </a:r>
            <a:r>
              <a:rPr lang="en-US" altLang="zh-CN" sz="2000">
                <a:solidFill>
                  <a:prstClr val="black"/>
                </a:solidFill>
              </a:rPr>
              <a:t>mingw</a:t>
            </a:r>
            <a:r>
              <a:rPr lang="zh-CN" altLang="zh-CN" sz="2000">
                <a:solidFill>
                  <a:prstClr val="black"/>
                </a:solidFill>
              </a:rPr>
              <a:t>的安装路径</a:t>
            </a:r>
            <a:r>
              <a:rPr lang="en-US" altLang="zh-CN" sz="2000">
                <a:solidFill>
                  <a:prstClr val="black"/>
                </a:solidFill>
              </a:rPr>
              <a:t>C:\Qt\2010.05\mingw\bin</a:t>
            </a:r>
            <a:r>
              <a:rPr lang="zh-CN" altLang="zh-CN" sz="2000">
                <a:solidFill>
                  <a:prstClr val="black"/>
                </a:solidFill>
              </a:rPr>
              <a:t>。</a:t>
            </a:r>
            <a:r>
              <a:rPr lang="zh-CN" altLang="en-US" sz="2000">
                <a:solidFill>
                  <a:prstClr val="black"/>
                </a:solidFill>
              </a:rPr>
              <a:t>）</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7133721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pic>
        <p:nvPicPr>
          <p:cNvPr id="26627" name="Picture 2" descr="图X-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908050"/>
            <a:ext cx="7632700"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3058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1700213"/>
            <a:ext cx="8640762"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buClr>
                <a:srgbClr val="297FD5"/>
              </a:buClr>
              <a:defRPr/>
            </a:pPr>
            <a:r>
              <a:rPr lang="en-US" altLang="zh-CN" sz="2000" dirty="0" smtClean="0"/>
              <a:t>4.</a:t>
            </a:r>
            <a:r>
              <a:rPr lang="zh-CN" altLang="en-US" sz="2000" dirty="0" smtClean="0"/>
              <a:t>在</a:t>
            </a:r>
            <a:r>
              <a:rPr lang="en-US" altLang="zh-CN" sz="2000" dirty="0" err="1" smtClean="0"/>
              <a:t>win7</a:t>
            </a:r>
            <a:r>
              <a:rPr lang="zh-CN" altLang="en-US" sz="2000" dirty="0" smtClean="0"/>
              <a:t>中</a:t>
            </a:r>
            <a:r>
              <a:rPr lang="zh-CN" altLang="zh-CN" sz="2000" dirty="0" smtClean="0"/>
              <a:t>安装</a:t>
            </a:r>
            <a:r>
              <a:rPr lang="zh-CN" altLang="en-US" sz="2000" dirty="0" smtClean="0"/>
              <a:t>中文</a:t>
            </a:r>
            <a:r>
              <a:rPr lang="zh-CN" altLang="zh-CN" sz="2000" dirty="0" smtClean="0"/>
              <a:t>版</a:t>
            </a:r>
            <a:r>
              <a:rPr lang="en-US" altLang="zh-CN" sz="2000" dirty="0" err="1" smtClean="0"/>
              <a:t>Qt</a:t>
            </a:r>
            <a:r>
              <a:rPr lang="en-US" altLang="zh-CN" sz="2000" dirty="0" smtClean="0"/>
              <a:t> C++</a:t>
            </a:r>
            <a:r>
              <a:rPr lang="zh-CN" altLang="zh-CN" sz="2000" dirty="0" smtClean="0"/>
              <a:t>语言集成开发环境</a:t>
            </a:r>
          </a:p>
          <a:p>
            <a:pPr eaLnBrk="1" fontAlgn="base" hangingPunct="1">
              <a:lnSpc>
                <a:spcPct val="180000"/>
              </a:lnSpc>
              <a:spcBef>
                <a:spcPct val="0"/>
              </a:spcBef>
              <a:spcAft>
                <a:spcPct val="0"/>
              </a:spcAft>
              <a:buClr>
                <a:srgbClr val="297FD5"/>
              </a:buClr>
              <a:defRPr/>
            </a:pPr>
            <a:r>
              <a:rPr lang="en-US" altLang="zh-CN" sz="2000" dirty="0" smtClean="0"/>
              <a:t>       </a:t>
            </a:r>
            <a:r>
              <a:rPr lang="zh-CN" altLang="en-US" sz="2000" dirty="0" smtClean="0">
                <a:solidFill>
                  <a:prstClr val="black"/>
                </a:solidFill>
              </a:rPr>
              <a:t>下载安装程序 ：官网</a:t>
            </a:r>
            <a:r>
              <a:rPr lang="en-US" altLang="zh-CN" sz="2000" dirty="0" smtClean="0">
                <a:solidFill>
                  <a:prstClr val="black"/>
                </a:solidFill>
              </a:rPr>
              <a:t> </a:t>
            </a:r>
            <a:r>
              <a:rPr lang="zh-CN" altLang="en-US" sz="2000" dirty="0" smtClean="0">
                <a:solidFill>
                  <a:prstClr val="black"/>
                </a:solidFill>
              </a:rPr>
              <a:t>版本</a:t>
            </a:r>
            <a:r>
              <a:rPr lang="en-US" altLang="zh-CN" sz="2000" dirty="0" err="1" smtClean="0">
                <a:hlinkClick r:id="rId2" tooltip="Qt Creator Binary for Windows"/>
              </a:rPr>
              <a:t>Qt</a:t>
            </a:r>
            <a:r>
              <a:rPr lang="en-US" altLang="zh-CN" sz="2000" dirty="0" smtClean="0">
                <a:hlinkClick r:id="rId2" tooltip="Qt Creator Binary for Windows"/>
              </a:rPr>
              <a:t> Creator 2.8.1 for Windows (53 MB)</a:t>
            </a:r>
            <a:r>
              <a:rPr lang="en-US" altLang="zh-CN" sz="2000" dirty="0" smtClean="0"/>
              <a:t> (</a:t>
            </a:r>
            <a:r>
              <a:rPr lang="en-US" altLang="zh-CN" sz="2000" dirty="0" smtClean="0">
                <a:hlinkClick r:id="rId3"/>
              </a:rPr>
              <a:t>Info</a:t>
            </a:r>
            <a:r>
              <a:rPr lang="en-US" altLang="zh-CN" sz="2000" dirty="0" smtClean="0"/>
              <a:t>)</a:t>
            </a:r>
          </a:p>
          <a:p>
            <a:pPr eaLnBrk="1" fontAlgn="base" hangingPunct="1">
              <a:lnSpc>
                <a:spcPct val="180000"/>
              </a:lnSpc>
              <a:spcBef>
                <a:spcPct val="0"/>
              </a:spcBef>
              <a:spcAft>
                <a:spcPct val="0"/>
              </a:spcAft>
              <a:buClr>
                <a:srgbClr val="297FD5"/>
              </a:buClr>
              <a:defRPr/>
            </a:pPr>
            <a:r>
              <a:rPr lang="en-US" altLang="zh-CN" sz="2000" dirty="0" smtClean="0">
                <a:solidFill>
                  <a:prstClr val="black"/>
                </a:solidFill>
              </a:rPr>
              <a:t>        </a:t>
            </a:r>
            <a:r>
              <a:rPr lang="zh-CN" altLang="en-US" sz="2000" dirty="0" smtClean="0">
                <a:solidFill>
                  <a:prstClr val="black"/>
                </a:solidFill>
              </a:rPr>
              <a:t>运行安装程序：</a:t>
            </a:r>
            <a:r>
              <a:rPr lang="en-US" altLang="zh-CN" sz="2000" dirty="0" smtClean="0"/>
              <a:t>Qt-creator-windows-opensource-2.8.1.exe</a:t>
            </a:r>
          </a:p>
          <a:p>
            <a:pPr eaLnBrk="1" fontAlgn="base" hangingPunct="1">
              <a:lnSpc>
                <a:spcPct val="180000"/>
              </a:lnSpc>
              <a:spcBef>
                <a:spcPct val="0"/>
              </a:spcBef>
              <a:spcAft>
                <a:spcPct val="0"/>
              </a:spcAft>
              <a:buClr>
                <a:srgbClr val="297FD5"/>
              </a:buClr>
              <a:defRPr/>
            </a:pPr>
            <a:r>
              <a:rPr lang="en-US" altLang="zh-CN" sz="2000" dirty="0" smtClean="0">
                <a:solidFill>
                  <a:prstClr val="black"/>
                </a:solidFill>
              </a:rPr>
              <a:t>         </a:t>
            </a:r>
            <a:r>
              <a:rPr lang="zh-CN" altLang="en-US" sz="2000" dirty="0" smtClean="0">
                <a:solidFill>
                  <a:prstClr val="black"/>
                </a:solidFill>
              </a:rPr>
              <a:t>过程参见教材 图</a:t>
            </a:r>
            <a:r>
              <a:rPr lang="en-US" altLang="zh-CN" sz="2000" dirty="0" smtClean="0">
                <a:solidFill>
                  <a:prstClr val="black"/>
                </a:solidFill>
              </a:rPr>
              <a:t>1-19~~</a:t>
            </a:r>
            <a:r>
              <a:rPr lang="zh-CN" altLang="en-US" sz="2000" dirty="0" smtClean="0">
                <a:solidFill>
                  <a:prstClr val="black"/>
                </a:solidFill>
              </a:rPr>
              <a:t>图</a:t>
            </a:r>
            <a:r>
              <a:rPr lang="en-US" altLang="zh-CN" sz="2000" dirty="0" smtClean="0">
                <a:solidFill>
                  <a:prstClr val="black"/>
                </a:solidFill>
              </a:rPr>
              <a:t>1-26</a:t>
            </a:r>
            <a:r>
              <a:rPr lang="zh-CN" altLang="en-US" sz="2000" dirty="0" smtClean="0">
                <a:solidFill>
                  <a:prstClr val="black"/>
                </a:solidFill>
              </a:rPr>
              <a:t>。</a:t>
            </a:r>
            <a:endParaRPr lang="en-US" altLang="zh-CN" sz="2000" dirty="0" smtClean="0">
              <a:solidFill>
                <a:prstClr val="black"/>
              </a:solidFill>
            </a:endParaRPr>
          </a:p>
          <a:p>
            <a:pPr eaLnBrk="1" fontAlgn="base" hangingPunct="1">
              <a:lnSpc>
                <a:spcPct val="180000"/>
              </a:lnSpc>
              <a:spcBef>
                <a:spcPct val="0"/>
              </a:spcBef>
              <a:spcAft>
                <a:spcPct val="0"/>
              </a:spcAft>
              <a:buClr>
                <a:srgbClr val="297FD5"/>
              </a:buClr>
              <a:defRPr/>
            </a:pPr>
            <a:r>
              <a:rPr lang="zh-CN" altLang="en-US" sz="2000" dirty="0" smtClean="0">
                <a:solidFill>
                  <a:prstClr val="black"/>
                </a:solidFill>
                <a:ea typeface="Arial Unicode MS" pitchFamily="34" charset="-122"/>
                <a:cs typeface="Arial Unicode MS" pitchFamily="34" charset="-122"/>
              </a:rPr>
              <a:t>注意 ：</a:t>
            </a:r>
            <a:endParaRPr lang="en-US" altLang="zh-CN" sz="2000" dirty="0" smtClean="0">
              <a:solidFill>
                <a:prstClr val="black"/>
              </a:solidFill>
              <a:ea typeface="Arial Unicode MS" pitchFamily="34" charset="-122"/>
              <a:cs typeface="Arial Unicode MS" pitchFamily="34" charset="-122"/>
            </a:endParaRPr>
          </a:p>
          <a:p>
            <a:pPr marL="342900" indent="-342900" eaLnBrk="1" fontAlgn="base" hangingPunct="1">
              <a:lnSpc>
                <a:spcPct val="180000"/>
              </a:lnSpc>
              <a:spcBef>
                <a:spcPct val="0"/>
              </a:spcBef>
              <a:spcAft>
                <a:spcPct val="0"/>
              </a:spcAft>
              <a:buClr>
                <a:srgbClr val="297FD5"/>
              </a:buClr>
              <a:buFont typeface="Wingdings" pitchFamily="2" charset="2"/>
              <a:buChar char="u"/>
              <a:defRPr/>
            </a:pPr>
            <a:r>
              <a:rPr lang="zh-CN" altLang="en-US" sz="2000" dirty="0" smtClean="0">
                <a:solidFill>
                  <a:prstClr val="black"/>
                </a:solidFill>
              </a:rPr>
              <a:t>本安装程序 仅仅是一个汉化环境，需要借用其他系统的</a:t>
            </a:r>
            <a:r>
              <a:rPr lang="en-US" altLang="zh-CN" sz="2000" dirty="0" smtClean="0">
                <a:solidFill>
                  <a:prstClr val="black"/>
                </a:solidFill>
              </a:rPr>
              <a:t>C++</a:t>
            </a:r>
            <a:r>
              <a:rPr lang="zh-CN" altLang="en-US" sz="2000" dirty="0" smtClean="0">
                <a:solidFill>
                  <a:prstClr val="black"/>
                </a:solidFill>
              </a:rPr>
              <a:t>语言编译器和图形用户界面程序（</a:t>
            </a:r>
            <a:r>
              <a:rPr lang="en-US" altLang="zh-CN" sz="2000" dirty="0" smtClean="0">
                <a:solidFill>
                  <a:prstClr val="black"/>
                </a:solidFill>
              </a:rPr>
              <a:t>GUI</a:t>
            </a:r>
            <a:r>
              <a:rPr lang="zh-CN" altLang="en-US" sz="2000" dirty="0" smtClean="0">
                <a:solidFill>
                  <a:prstClr val="black"/>
                </a:solidFill>
              </a:rPr>
              <a:t>）的构建套件，在安装过程中，会自动检测进行匹配，若匹配不成功就需要手动配置。</a:t>
            </a:r>
            <a:endParaRPr lang="en-US" altLang="zh-CN" sz="2000" dirty="0" smtClean="0"/>
          </a:p>
        </p:txBody>
      </p:sp>
      <p:sp>
        <p:nvSpPr>
          <p:cNvPr id="533508" name="Rectangle 4"/>
          <p:cNvSpPr>
            <a:spLocks noGrp="1" noChangeArrowheads="1"/>
          </p:cNvSpPr>
          <p:nvPr>
            <p:ph type="subTitle" idx="1"/>
          </p:nvPr>
        </p:nvSpPr>
        <p:spPr>
          <a:xfrm>
            <a:off x="250825" y="1143000"/>
            <a:ext cx="8713788"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zh-CN" altLang="en-US" sz="2400" b="1" smtClean="0">
                <a:solidFill>
                  <a:srgbClr val="C00000"/>
                </a:solidFill>
              </a:rPr>
              <a:t>第四版</a:t>
            </a:r>
            <a:r>
              <a:rPr lang="en-US" altLang="zh-CN" sz="2400" b="1" smtClean="0">
                <a:solidFill>
                  <a:srgbClr val="C00000"/>
                </a:solidFill>
              </a:rPr>
              <a:t>Qt C++</a:t>
            </a:r>
            <a:r>
              <a:rPr lang="zh-CN" altLang="zh-CN" sz="2400" b="1" smtClean="0">
                <a:solidFill>
                  <a:srgbClr val="C00000"/>
                </a:solidFill>
              </a:rPr>
              <a:t>语言开发环境安装与配置</a:t>
            </a:r>
          </a:p>
        </p:txBody>
      </p:sp>
      <p:sp>
        <p:nvSpPr>
          <p:cNvPr id="533509" name="Rectangle 5"/>
          <p:cNvSpPr>
            <a:spLocks noGrp="1" noChangeArrowheads="1"/>
          </p:cNvSpPr>
          <p:nvPr>
            <p:ph type="ctrTitle"/>
          </p:nvPr>
        </p:nvSpPr>
        <p:spPr>
          <a:xfrm>
            <a:off x="534988" y="381000"/>
            <a:ext cx="5561012" cy="685800"/>
          </a:xfrm>
        </p:spPr>
        <p:txBody>
          <a:bodyPr/>
          <a:lstStyle/>
          <a:p>
            <a:pPr fontAlgn="auto">
              <a:spcAft>
                <a:spcPts val="0"/>
              </a:spcAft>
              <a:buClr>
                <a:schemeClr val="accent6">
                  <a:lumMod val="75000"/>
                </a:schemeClr>
              </a:buClr>
              <a:defRPr/>
            </a:pPr>
            <a:r>
              <a:rPr lang="en-US" altLang="zh-CN" sz="2400" dirty="0">
                <a:solidFill>
                  <a:srgbClr val="FF0000"/>
                </a:solidFill>
                <a:latin typeface="+mn-lt"/>
                <a:ea typeface="+mn-ea"/>
                <a:cs typeface="+mn-cs"/>
              </a:rPr>
              <a:t>1.2 Qt</a:t>
            </a:r>
            <a:r>
              <a:rPr lang="zh-CN" altLang="zh-CN" sz="2400" dirty="0">
                <a:solidFill>
                  <a:srgbClr val="FF0000"/>
                </a:solidFill>
                <a:latin typeface="+mn-lt"/>
                <a:ea typeface="+mn-ea"/>
                <a:cs typeface="+mn-cs"/>
              </a:rPr>
              <a:t>的下载、安装与配置</a:t>
            </a:r>
            <a:endParaRPr lang="zh-CN" altLang="en-US" sz="2400" dirty="0">
              <a:solidFill>
                <a:srgbClr val="FF0000"/>
              </a:solidFill>
              <a:latin typeface="+mn-lt"/>
              <a:ea typeface="+mn-ea"/>
              <a:cs typeface="+mn-cs"/>
            </a:endParaRPr>
          </a:p>
        </p:txBody>
      </p:sp>
    </p:spTree>
    <p:extLst>
      <p:ext uri="{BB962C8B-B14F-4D97-AF65-F5344CB8AC3E}">
        <p14:creationId xmlns:p14="http://schemas.microsoft.com/office/powerpoint/2010/main" val="905826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1700213"/>
            <a:ext cx="8640762"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buClr>
                <a:srgbClr val="297FD5"/>
              </a:buClr>
              <a:defRPr/>
            </a:pPr>
            <a:r>
              <a:rPr lang="en-US" altLang="zh-CN" sz="2000" dirty="0" smtClean="0"/>
              <a:t>5.</a:t>
            </a:r>
            <a:r>
              <a:rPr lang="zh-CN" altLang="en-US" sz="2000" dirty="0" smtClean="0"/>
              <a:t>验证和配置中文</a:t>
            </a:r>
            <a:r>
              <a:rPr lang="zh-CN" altLang="zh-CN" sz="2000" dirty="0" smtClean="0"/>
              <a:t>版</a:t>
            </a:r>
            <a:r>
              <a:rPr lang="en-US" altLang="zh-CN" sz="2000" dirty="0" err="1" smtClean="0"/>
              <a:t>Qt</a:t>
            </a:r>
            <a:r>
              <a:rPr lang="en-US" altLang="zh-CN" sz="2000" dirty="0" smtClean="0"/>
              <a:t> C++</a:t>
            </a:r>
            <a:r>
              <a:rPr lang="zh-CN" altLang="zh-CN" sz="2000" dirty="0" smtClean="0"/>
              <a:t>语言集成开发环境</a:t>
            </a:r>
            <a:endParaRPr lang="en-US" altLang="zh-CN" sz="2000" dirty="0" smtClean="0"/>
          </a:p>
          <a:p>
            <a:pPr eaLnBrk="1" fontAlgn="base" hangingPunct="1">
              <a:lnSpc>
                <a:spcPct val="180000"/>
              </a:lnSpc>
              <a:spcBef>
                <a:spcPct val="0"/>
              </a:spcBef>
              <a:spcAft>
                <a:spcPct val="0"/>
              </a:spcAft>
              <a:buClr>
                <a:srgbClr val="297FD5"/>
              </a:buClr>
              <a:defRPr/>
            </a:pPr>
            <a:r>
              <a:rPr lang="zh-CN" altLang="zh-CN" sz="2000" dirty="0" smtClean="0">
                <a:solidFill>
                  <a:prstClr val="black"/>
                </a:solidFill>
              </a:rPr>
              <a:t>手工配置</a:t>
            </a:r>
            <a:r>
              <a:rPr lang="zh-CN" altLang="en-US" sz="2000" dirty="0" smtClean="0">
                <a:solidFill>
                  <a:prstClr val="black"/>
                </a:solidFill>
              </a:rPr>
              <a:t>中文版</a:t>
            </a:r>
            <a:r>
              <a:rPr lang="en-US" altLang="zh-CN" sz="2000" dirty="0" err="1" smtClean="0">
                <a:solidFill>
                  <a:prstClr val="black"/>
                </a:solidFill>
              </a:rPr>
              <a:t>Qt</a:t>
            </a:r>
            <a:r>
              <a:rPr lang="en-US" altLang="zh-CN" sz="2000" dirty="0" smtClean="0">
                <a:solidFill>
                  <a:prstClr val="black"/>
                </a:solidFill>
              </a:rPr>
              <a:t> Creator</a:t>
            </a:r>
            <a:r>
              <a:rPr lang="zh-CN" altLang="zh-CN" sz="2000" dirty="0" smtClean="0">
                <a:solidFill>
                  <a:prstClr val="black"/>
                </a:solidFill>
              </a:rPr>
              <a:t>的“编译器”、“构建套件”和“</a:t>
            </a:r>
            <a:r>
              <a:rPr lang="en-US" altLang="zh-CN" sz="2000" dirty="0" err="1" smtClean="0">
                <a:solidFill>
                  <a:prstClr val="black"/>
                </a:solidFill>
              </a:rPr>
              <a:t>Qt</a:t>
            </a:r>
            <a:r>
              <a:rPr lang="en-US" altLang="zh-CN" sz="2000" dirty="0" smtClean="0">
                <a:solidFill>
                  <a:prstClr val="black"/>
                </a:solidFill>
              </a:rPr>
              <a:t> </a:t>
            </a:r>
            <a:r>
              <a:rPr lang="zh-CN" altLang="zh-CN" sz="2000" dirty="0" smtClean="0">
                <a:solidFill>
                  <a:prstClr val="black"/>
                </a:solidFill>
              </a:rPr>
              <a:t>版本”</a:t>
            </a:r>
            <a:r>
              <a:rPr lang="zh-CN" altLang="en-US" sz="2000" dirty="0" smtClean="0">
                <a:solidFill>
                  <a:prstClr val="black"/>
                </a:solidFill>
              </a:rPr>
              <a:t>。</a:t>
            </a:r>
            <a:endParaRPr lang="en-US" altLang="zh-CN" sz="2000" dirty="0" smtClean="0">
              <a:solidFill>
                <a:prstClr val="black"/>
              </a:solidFill>
            </a:endParaRPr>
          </a:p>
          <a:p>
            <a:pPr marL="342900" indent="-342900" eaLnBrk="1" fontAlgn="base" hangingPunct="1">
              <a:lnSpc>
                <a:spcPct val="180000"/>
              </a:lnSpc>
              <a:spcBef>
                <a:spcPct val="0"/>
              </a:spcBef>
              <a:spcAft>
                <a:spcPct val="0"/>
              </a:spcAft>
              <a:buClr>
                <a:srgbClr val="297FD5"/>
              </a:buClr>
              <a:buFont typeface="Wingdings" pitchFamily="2" charset="2"/>
              <a:buChar char="u"/>
              <a:defRPr/>
            </a:pPr>
            <a:r>
              <a:rPr lang="zh-CN" altLang="en-US" sz="2000" dirty="0" smtClean="0">
                <a:solidFill>
                  <a:prstClr val="black"/>
                </a:solidFill>
              </a:rPr>
              <a:t>“工具（</a:t>
            </a:r>
            <a:r>
              <a:rPr lang="en-US" altLang="zh-CN" sz="2000" dirty="0" smtClean="0">
                <a:solidFill>
                  <a:prstClr val="black"/>
                </a:solidFill>
              </a:rPr>
              <a:t>T</a:t>
            </a:r>
            <a:r>
              <a:rPr lang="zh-CN" altLang="en-US" sz="2000" dirty="0" smtClean="0">
                <a:solidFill>
                  <a:prstClr val="black"/>
                </a:solidFill>
              </a:rPr>
              <a:t>）”菜单</a:t>
            </a:r>
            <a:r>
              <a:rPr lang="en-US" altLang="zh-CN" sz="2000" dirty="0" smtClean="0">
                <a:solidFill>
                  <a:prstClr val="black"/>
                </a:solidFill>
              </a:rPr>
              <a:t>----</a:t>
            </a:r>
            <a:r>
              <a:rPr lang="zh-CN" altLang="en-US" sz="2000" dirty="0" smtClean="0">
                <a:solidFill>
                  <a:prstClr val="black"/>
                </a:solidFill>
              </a:rPr>
              <a:t>“选项（</a:t>
            </a:r>
            <a:r>
              <a:rPr lang="en-US" altLang="zh-CN" sz="2000" dirty="0" smtClean="0">
                <a:solidFill>
                  <a:prstClr val="black"/>
                </a:solidFill>
              </a:rPr>
              <a:t>O</a:t>
            </a:r>
            <a:r>
              <a:rPr lang="zh-CN" altLang="en-US" sz="2000" dirty="0" smtClean="0">
                <a:solidFill>
                  <a:prstClr val="black"/>
                </a:solidFill>
              </a:rPr>
              <a:t>）”子菜单</a:t>
            </a:r>
            <a:r>
              <a:rPr lang="en-US" altLang="zh-CN" sz="2000" dirty="0" smtClean="0">
                <a:solidFill>
                  <a:prstClr val="black"/>
                </a:solidFill>
              </a:rPr>
              <a:t>-----</a:t>
            </a:r>
            <a:r>
              <a:rPr lang="zh-CN" altLang="en-US" sz="2000" dirty="0" smtClean="0">
                <a:solidFill>
                  <a:prstClr val="black"/>
                </a:solidFill>
              </a:rPr>
              <a:t>“构建和运行”项目</a:t>
            </a:r>
          </a:p>
          <a:p>
            <a:pPr marL="342900" indent="-342900" eaLnBrk="1" fontAlgn="base" hangingPunct="1">
              <a:lnSpc>
                <a:spcPct val="180000"/>
              </a:lnSpc>
              <a:spcBef>
                <a:spcPct val="0"/>
              </a:spcBef>
              <a:spcAft>
                <a:spcPct val="0"/>
              </a:spcAft>
              <a:buClr>
                <a:srgbClr val="297FD5"/>
              </a:buClr>
              <a:buFont typeface="Wingdings" pitchFamily="2" charset="2"/>
              <a:buChar char="u"/>
              <a:defRPr/>
            </a:pPr>
            <a:r>
              <a:rPr lang="zh-CN" altLang="en-US" sz="2000" dirty="0" smtClean="0"/>
              <a:t>依次配置：</a:t>
            </a:r>
            <a:r>
              <a:rPr lang="zh-CN" altLang="zh-CN" sz="2000" dirty="0" smtClean="0"/>
              <a:t>“编译器”→“</a:t>
            </a:r>
            <a:r>
              <a:rPr lang="en-US" altLang="zh-CN" sz="2000" dirty="0" err="1" smtClean="0"/>
              <a:t>Qt</a:t>
            </a:r>
            <a:r>
              <a:rPr lang="zh-CN" altLang="zh-CN" sz="2000" dirty="0" smtClean="0"/>
              <a:t>版本”→“构建套件（</a:t>
            </a:r>
            <a:r>
              <a:rPr lang="en-US" altLang="zh-CN" sz="2000" dirty="0" smtClean="0"/>
              <a:t>kit</a:t>
            </a:r>
            <a:r>
              <a:rPr lang="zh-CN" altLang="zh-CN" sz="2000" dirty="0" smtClean="0"/>
              <a:t>）”</a:t>
            </a:r>
            <a:endParaRPr lang="en-US" altLang="zh-CN" sz="2000" dirty="0" smtClean="0"/>
          </a:p>
          <a:p>
            <a:pPr eaLnBrk="1" fontAlgn="base" hangingPunct="1">
              <a:lnSpc>
                <a:spcPct val="180000"/>
              </a:lnSpc>
              <a:spcBef>
                <a:spcPct val="0"/>
              </a:spcBef>
              <a:spcAft>
                <a:spcPct val="0"/>
              </a:spcAft>
              <a:buClr>
                <a:srgbClr val="297FD5"/>
              </a:buClr>
              <a:defRPr/>
            </a:pPr>
            <a:r>
              <a:rPr lang="zh-CN" altLang="en-US" sz="2000" dirty="0" smtClean="0">
                <a:solidFill>
                  <a:prstClr val="black"/>
                </a:solidFill>
              </a:rPr>
              <a:t>具体设置参见图</a:t>
            </a:r>
            <a:r>
              <a:rPr lang="en-US" altLang="zh-CN" sz="2000" dirty="0" smtClean="0">
                <a:solidFill>
                  <a:prstClr val="black"/>
                </a:solidFill>
              </a:rPr>
              <a:t>1-32~~</a:t>
            </a:r>
            <a:r>
              <a:rPr lang="zh-CN" altLang="en-US" sz="2000" dirty="0" smtClean="0">
                <a:solidFill>
                  <a:prstClr val="black"/>
                </a:solidFill>
              </a:rPr>
              <a:t>图</a:t>
            </a:r>
            <a:r>
              <a:rPr lang="en-US" altLang="zh-CN" sz="2000" dirty="0" smtClean="0">
                <a:solidFill>
                  <a:prstClr val="black"/>
                </a:solidFill>
              </a:rPr>
              <a:t>1-52</a:t>
            </a:r>
            <a:r>
              <a:rPr lang="zh-CN" altLang="en-US" sz="2000" dirty="0" smtClean="0">
                <a:solidFill>
                  <a:prstClr val="black"/>
                </a:solidFill>
              </a:rPr>
              <a:t>。</a:t>
            </a:r>
            <a:endParaRPr lang="zh-CN" altLang="zh-CN" sz="2000" dirty="0" smtClean="0">
              <a:solidFill>
                <a:prstClr val="black"/>
              </a:solidFill>
            </a:endParaRPr>
          </a:p>
          <a:p>
            <a:pPr eaLnBrk="1" fontAlgn="base" hangingPunct="1">
              <a:lnSpc>
                <a:spcPct val="180000"/>
              </a:lnSpc>
              <a:spcBef>
                <a:spcPct val="0"/>
              </a:spcBef>
              <a:spcAft>
                <a:spcPct val="0"/>
              </a:spcAft>
              <a:buClr>
                <a:srgbClr val="297FD5"/>
              </a:buClr>
              <a:defRPr/>
            </a:pPr>
            <a:r>
              <a:rPr lang="en-US" altLang="zh-CN" sz="2000" dirty="0" smtClean="0"/>
              <a:t>  </a:t>
            </a:r>
            <a:endParaRPr lang="zh-CN" altLang="en-US" sz="2000" dirty="0" smtClean="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179388" y="1143000"/>
            <a:ext cx="8785225"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zh-CN" altLang="en-US" sz="2400" b="1" smtClean="0">
                <a:solidFill>
                  <a:srgbClr val="C00000"/>
                </a:solidFill>
              </a:rPr>
              <a:t>第四版</a:t>
            </a:r>
            <a:r>
              <a:rPr lang="en-US" altLang="zh-CN" sz="2400" b="1" smtClean="0">
                <a:solidFill>
                  <a:srgbClr val="C00000"/>
                </a:solidFill>
              </a:rPr>
              <a:t>Qt C++</a:t>
            </a:r>
            <a:r>
              <a:rPr lang="zh-CN" altLang="zh-CN" sz="2400" b="1" smtClean="0">
                <a:solidFill>
                  <a:srgbClr val="C00000"/>
                </a:solidFill>
              </a:rPr>
              <a:t>语言开发环境安装与配置</a:t>
            </a:r>
          </a:p>
        </p:txBody>
      </p:sp>
      <p:sp>
        <p:nvSpPr>
          <p:cNvPr id="533509" name="Rectangle 5"/>
          <p:cNvSpPr>
            <a:spLocks noGrp="1" noChangeArrowheads="1"/>
          </p:cNvSpPr>
          <p:nvPr>
            <p:ph type="ctrTitle"/>
          </p:nvPr>
        </p:nvSpPr>
        <p:spPr>
          <a:xfrm>
            <a:off x="534988" y="381000"/>
            <a:ext cx="5561012" cy="685800"/>
          </a:xfrm>
        </p:spPr>
        <p:txBody>
          <a:bodyPr/>
          <a:lstStyle/>
          <a:p>
            <a:pPr fontAlgn="auto">
              <a:spcAft>
                <a:spcPts val="0"/>
              </a:spcAft>
              <a:buClr>
                <a:schemeClr val="accent6">
                  <a:lumMod val="75000"/>
                </a:schemeClr>
              </a:buClr>
              <a:defRPr/>
            </a:pPr>
            <a:r>
              <a:rPr lang="en-US" altLang="zh-CN" sz="2400" dirty="0">
                <a:solidFill>
                  <a:srgbClr val="FF0000"/>
                </a:solidFill>
                <a:latin typeface="+mn-lt"/>
                <a:ea typeface="+mn-ea"/>
                <a:cs typeface="+mn-cs"/>
              </a:rPr>
              <a:t>1.2 Qt</a:t>
            </a:r>
            <a:r>
              <a:rPr lang="zh-CN" altLang="zh-CN" sz="2400" dirty="0">
                <a:solidFill>
                  <a:srgbClr val="FF0000"/>
                </a:solidFill>
                <a:latin typeface="+mn-lt"/>
                <a:ea typeface="+mn-ea"/>
                <a:cs typeface="+mn-cs"/>
              </a:rPr>
              <a:t>的下载、安装与配置</a:t>
            </a:r>
            <a:endParaRPr lang="zh-CN" altLang="en-US" sz="2400" dirty="0">
              <a:solidFill>
                <a:srgbClr val="FF0000"/>
              </a:solidFill>
              <a:latin typeface="+mn-lt"/>
              <a:ea typeface="+mn-ea"/>
              <a:cs typeface="+mn-cs"/>
            </a:endParaRPr>
          </a:p>
        </p:txBody>
      </p:sp>
    </p:spTree>
    <p:extLst>
      <p:ext uri="{BB962C8B-B14F-4D97-AF65-F5344CB8AC3E}">
        <p14:creationId xmlns:p14="http://schemas.microsoft.com/office/powerpoint/2010/main" val="1129573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6</a:t>
            </a:r>
            <a:r>
              <a:rPr lang="zh-CN" altLang="zh-CN" sz="2000"/>
              <a:t>．不同编译器和不同版本的</a:t>
            </a:r>
            <a:r>
              <a:rPr lang="en-US" altLang="zh-CN" sz="2000"/>
              <a:t>Qt</a:t>
            </a:r>
            <a:r>
              <a:rPr lang="zh-CN" altLang="zh-CN" sz="2000"/>
              <a:t>共存问题</a:t>
            </a:r>
          </a:p>
          <a:p>
            <a:pPr algn="just" eaLnBrk="1" fontAlgn="base" hangingPunct="1">
              <a:lnSpc>
                <a:spcPct val="150000"/>
              </a:lnSpc>
              <a:spcBef>
                <a:spcPct val="0"/>
              </a:spcBef>
              <a:spcAft>
                <a:spcPct val="0"/>
              </a:spcAft>
            </a:pPr>
            <a:r>
              <a:rPr lang="en-US" altLang="zh-CN" sz="2000"/>
              <a:t>      </a:t>
            </a:r>
            <a:r>
              <a:rPr lang="en-US" altLang="zh-CN" sz="2000">
                <a:solidFill>
                  <a:prstClr val="black"/>
                </a:solidFill>
              </a:rPr>
              <a:t>Qt</a:t>
            </a:r>
            <a:r>
              <a:rPr lang="zh-CN" altLang="zh-CN" sz="2000">
                <a:solidFill>
                  <a:prstClr val="black"/>
                </a:solidFill>
              </a:rPr>
              <a:t>在</a:t>
            </a:r>
            <a:r>
              <a:rPr lang="en-US" altLang="zh-CN" sz="2000">
                <a:solidFill>
                  <a:prstClr val="black"/>
                </a:solidFill>
              </a:rPr>
              <a:t>MinGW</a:t>
            </a:r>
            <a:r>
              <a:rPr lang="zh-CN" altLang="zh-CN" sz="2000">
                <a:solidFill>
                  <a:prstClr val="black"/>
                </a:solidFill>
              </a:rPr>
              <a:t>和</a:t>
            </a:r>
            <a:r>
              <a:rPr lang="en-US" altLang="zh-CN" sz="2000">
                <a:solidFill>
                  <a:prstClr val="black"/>
                </a:solidFill>
              </a:rPr>
              <a:t>Visual Stiduo</a:t>
            </a:r>
            <a:r>
              <a:rPr lang="zh-CN" altLang="zh-CN" sz="2000">
                <a:solidFill>
                  <a:prstClr val="black"/>
                </a:solidFill>
              </a:rPr>
              <a:t>共存的时候就会发生问题，</a:t>
            </a:r>
            <a:r>
              <a:rPr lang="zh-CN" altLang="en-US" sz="2000">
                <a:solidFill>
                  <a:prstClr val="black"/>
                </a:solidFill>
              </a:rPr>
              <a:t>会</a:t>
            </a:r>
            <a:r>
              <a:rPr lang="zh-CN" altLang="zh-CN" sz="2000">
                <a:solidFill>
                  <a:prstClr val="black"/>
                </a:solidFill>
              </a:rPr>
              <a:t>造成编译系统的混乱。两个系统默认都会去修改</a:t>
            </a:r>
            <a:r>
              <a:rPr lang="en-US" altLang="zh-CN" sz="2000">
                <a:solidFill>
                  <a:prstClr val="black"/>
                </a:solidFill>
              </a:rPr>
              <a:t>Windows</a:t>
            </a:r>
            <a:r>
              <a:rPr lang="zh-CN" altLang="zh-CN" sz="2000">
                <a:solidFill>
                  <a:prstClr val="black"/>
                </a:solidFill>
              </a:rPr>
              <a:t>系统的环境配置。 </a:t>
            </a:r>
            <a:endParaRPr lang="en-US" altLang="zh-CN" sz="2000">
              <a:solidFill>
                <a:prstClr val="black"/>
              </a:solidFill>
            </a:endParaRPr>
          </a:p>
          <a:p>
            <a:pPr algn="just" eaLnBrk="1" fontAlgn="base" hangingPunct="1">
              <a:lnSpc>
                <a:spcPct val="150000"/>
              </a:lnSpc>
              <a:spcBef>
                <a:spcPct val="0"/>
              </a:spcBef>
              <a:spcAft>
                <a:spcPct val="0"/>
              </a:spcAft>
            </a:pPr>
            <a:r>
              <a:rPr lang="en-US" altLang="zh-CN" sz="2000">
                <a:solidFill>
                  <a:prstClr val="black"/>
                </a:solidFill>
              </a:rPr>
              <a:t>       </a:t>
            </a:r>
            <a:r>
              <a:rPr lang="zh-CN" altLang="zh-CN" sz="2000">
                <a:solidFill>
                  <a:prstClr val="black"/>
                </a:solidFill>
              </a:rPr>
              <a:t>最理想的情况是只安装其中一个环境， 在不得不同时使用两种环境的时候最好是不要把设置写进系统，而是用脚本动态的来设置环境， 或为不同的编译系统使用不同的用户， 因为</a:t>
            </a:r>
            <a:r>
              <a:rPr lang="en-US" altLang="zh-CN" sz="2000">
                <a:solidFill>
                  <a:prstClr val="black"/>
                </a:solidFill>
              </a:rPr>
              <a:t>windows</a:t>
            </a:r>
            <a:r>
              <a:rPr lang="zh-CN" altLang="zh-CN" sz="2000">
                <a:solidFill>
                  <a:prstClr val="black"/>
                </a:solidFill>
              </a:rPr>
              <a:t>下可以为不同的用户设置不同的环境变量。 </a:t>
            </a:r>
            <a:endParaRPr lang="en-US" altLang="zh-CN" sz="2000">
              <a:solidFill>
                <a:prstClr val="black"/>
              </a:solidFill>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1.2.1  Windows</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6584635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endParaRPr lang="en-US" altLang="zh-CN" sz="2000">
              <a:solidFill>
                <a:prstClr val="black"/>
              </a:solidFill>
            </a:endParaRPr>
          </a:p>
        </p:txBody>
      </p:sp>
      <p:sp>
        <p:nvSpPr>
          <p:cNvPr id="533508" name="Rectangle 4"/>
          <p:cNvSpPr>
            <a:spLocks noGrp="1" noChangeArrowheads="1"/>
          </p:cNvSpPr>
          <p:nvPr>
            <p:ph type="subTitle" idx="1"/>
          </p:nvPr>
        </p:nvSpPr>
        <p:spPr>
          <a:xfrm>
            <a:off x="179388" y="188913"/>
            <a:ext cx="8647112" cy="609600"/>
          </a:xfrm>
        </p:spPr>
        <p:txBody>
          <a:bodyPr/>
          <a:lstStyle/>
          <a:p>
            <a:r>
              <a:rPr lang="en-US" altLang="zh-CN" sz="2400" b="1" smtClean="0">
                <a:solidFill>
                  <a:srgbClr val="C00000"/>
                </a:solidFill>
              </a:rPr>
              <a:t>1.2.2  Windows</a:t>
            </a:r>
            <a:r>
              <a:rPr lang="zh-CN" altLang="en-US" sz="2400" b="1" smtClean="0">
                <a:solidFill>
                  <a:srgbClr val="C00000"/>
                </a:solidFill>
              </a:rPr>
              <a:t>平台下第五版</a:t>
            </a:r>
            <a:r>
              <a:rPr lang="en-US" altLang="zh-CN" sz="2400" b="1" smtClean="0">
                <a:solidFill>
                  <a:srgbClr val="C00000"/>
                </a:solidFill>
              </a:rPr>
              <a:t>Qt C++</a:t>
            </a:r>
            <a:r>
              <a:rPr lang="zh-CN" altLang="en-US" sz="2400" b="1" smtClean="0">
                <a:solidFill>
                  <a:srgbClr val="C00000"/>
                </a:solidFill>
              </a:rPr>
              <a:t>语言开发环境安装与配置</a:t>
            </a:r>
            <a:endParaRPr lang="zh-CN" altLang="zh-CN" sz="2400" b="1" smtClean="0">
              <a:solidFill>
                <a:srgbClr val="C00000"/>
              </a:solidFill>
            </a:endParaRPr>
          </a:p>
        </p:txBody>
      </p:sp>
      <p:sp>
        <p:nvSpPr>
          <p:cNvPr id="4" name="Text Box 2"/>
          <p:cNvSpPr txBox="1">
            <a:spLocks noChangeArrowheads="1"/>
          </p:cNvSpPr>
          <p:nvPr/>
        </p:nvSpPr>
        <p:spPr bwMode="auto">
          <a:xfrm>
            <a:off x="395288" y="981075"/>
            <a:ext cx="8305800" cy="1880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50000"/>
              </a:lnSpc>
              <a:spcBef>
                <a:spcPct val="0"/>
              </a:spcBef>
              <a:spcAft>
                <a:spcPct val="0"/>
              </a:spcAft>
            </a:pPr>
            <a:r>
              <a:rPr lang="zh-CN" altLang="en-US" sz="2000" dirty="0">
                <a:solidFill>
                  <a:prstClr val="black"/>
                </a:solidFill>
              </a:rPr>
              <a:t>下载安装程序：</a:t>
            </a:r>
          </a:p>
          <a:p>
            <a:pPr algn="ctr" eaLnBrk="1" fontAlgn="base" hangingPunct="1">
              <a:lnSpc>
                <a:spcPct val="150000"/>
              </a:lnSpc>
              <a:spcBef>
                <a:spcPct val="0"/>
              </a:spcBef>
              <a:spcAft>
                <a:spcPct val="0"/>
              </a:spcAft>
            </a:pPr>
            <a:r>
              <a:rPr lang="zh-CN" altLang="en-US" sz="2000" dirty="0"/>
              <a:t> </a:t>
            </a:r>
            <a:r>
              <a:rPr lang="en-US" altLang="zh-CN" sz="2000" dirty="0"/>
              <a:t>Qt-opensource-windows-x86-mingw492-5.5.1.exe</a:t>
            </a:r>
          </a:p>
          <a:p>
            <a:pPr algn="just" eaLnBrk="1" fontAlgn="base" hangingPunct="1">
              <a:lnSpc>
                <a:spcPct val="150000"/>
              </a:lnSpc>
              <a:spcBef>
                <a:spcPct val="0"/>
              </a:spcBef>
              <a:spcAft>
                <a:spcPct val="0"/>
              </a:spcAft>
            </a:pPr>
            <a:endParaRPr lang="en-US" altLang="zh-CN" sz="2000" dirty="0">
              <a:solidFill>
                <a:prstClr val="black"/>
              </a:solidFill>
            </a:endParaRPr>
          </a:p>
          <a:p>
            <a:pPr algn="just" eaLnBrk="1" fontAlgn="base" hangingPunct="1">
              <a:lnSpc>
                <a:spcPct val="150000"/>
              </a:lnSpc>
              <a:spcBef>
                <a:spcPct val="0"/>
              </a:spcBef>
              <a:spcAft>
                <a:spcPct val="0"/>
              </a:spcAft>
            </a:pPr>
            <a:r>
              <a:rPr lang="zh-CN" altLang="en-US" sz="2000" dirty="0">
                <a:solidFill>
                  <a:prstClr val="black"/>
                </a:solidFill>
              </a:rPr>
              <a:t>安装过程及环境配置参见教材</a:t>
            </a:r>
            <a:r>
              <a:rPr lang="en-US" altLang="zh-CN" sz="2000" dirty="0">
                <a:solidFill>
                  <a:prstClr val="black"/>
                </a:solidFill>
              </a:rPr>
              <a:t>1.2.2</a:t>
            </a:r>
            <a:r>
              <a:rPr lang="zh-CN" altLang="en-US" sz="2000" dirty="0">
                <a:solidFill>
                  <a:prstClr val="black"/>
                </a:solidFill>
              </a:rPr>
              <a:t>节。</a:t>
            </a:r>
          </a:p>
        </p:txBody>
      </p:sp>
    </p:spTree>
    <p:extLst>
      <p:ext uri="{BB962C8B-B14F-4D97-AF65-F5344CB8AC3E}">
        <p14:creationId xmlns:p14="http://schemas.microsoft.com/office/powerpoint/2010/main" val="42733466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nodePh="1">
                                  <p:stCondLst>
                                    <p:cond delay="0"/>
                                  </p:stCondLst>
                                  <p:endCondLst>
                                    <p:cond evt="begin" delay="0">
                                      <p:tn val="10"/>
                                    </p:cond>
                                  </p:end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P spid="4"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525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30000"/>
              </a:lnSpc>
              <a:spcBef>
                <a:spcPct val="0"/>
              </a:spcBef>
              <a:spcAft>
                <a:spcPct val="0"/>
              </a:spcAft>
            </a:pPr>
            <a:r>
              <a:rPr lang="en-US" altLang="zh-CN" sz="2000"/>
              <a:t>1.Qt version 4.5.3 </a:t>
            </a:r>
            <a:r>
              <a:rPr lang="zh-CN" altLang="zh-CN" sz="2000"/>
              <a:t>开发环境安装与配置</a:t>
            </a:r>
            <a:endParaRPr lang="en-US" altLang="zh-CN" sz="2000"/>
          </a:p>
          <a:p>
            <a:pPr algn="just" eaLnBrk="1" fontAlgn="base" hangingPunct="1">
              <a:lnSpc>
                <a:spcPct val="130000"/>
              </a:lnSpc>
              <a:spcBef>
                <a:spcPct val="0"/>
              </a:spcBef>
              <a:spcAft>
                <a:spcPct val="0"/>
              </a:spcAft>
            </a:pPr>
            <a:r>
              <a:rPr lang="zh-CN" altLang="zh-CN" sz="2000"/>
              <a:t>（</a:t>
            </a:r>
            <a:r>
              <a:rPr lang="en-US" altLang="zh-CN" sz="2000"/>
              <a:t>1</a:t>
            </a:r>
            <a:r>
              <a:rPr lang="zh-CN" altLang="zh-CN" sz="2000"/>
              <a:t>）获得源代码</a:t>
            </a:r>
            <a:r>
              <a:rPr lang="en-US" altLang="zh-CN" sz="2000"/>
              <a:t> </a:t>
            </a:r>
            <a:endParaRPr lang="zh-CN" altLang="zh-CN" sz="2000"/>
          </a:p>
          <a:p>
            <a:pPr algn="just" eaLnBrk="1" fontAlgn="base" hangingPunct="1">
              <a:lnSpc>
                <a:spcPct val="130000"/>
              </a:lnSpc>
              <a:spcBef>
                <a:spcPct val="0"/>
              </a:spcBef>
              <a:spcAft>
                <a:spcPct val="0"/>
              </a:spcAft>
            </a:pPr>
            <a:r>
              <a:rPr lang="en-US" altLang="zh-CN" sz="2000"/>
              <a:t>    </a:t>
            </a:r>
            <a:r>
              <a:rPr lang="zh-CN" altLang="zh-CN" sz="2000">
                <a:solidFill>
                  <a:prstClr val="black"/>
                </a:solidFill>
              </a:rPr>
              <a:t>下载</a:t>
            </a:r>
            <a:r>
              <a:rPr lang="en-US" altLang="zh-CN" sz="2000">
                <a:solidFill>
                  <a:prstClr val="black"/>
                </a:solidFill>
              </a:rPr>
              <a:t>Qt</a:t>
            </a:r>
            <a:r>
              <a:rPr lang="zh-CN" altLang="zh-CN" sz="2000">
                <a:solidFill>
                  <a:prstClr val="black"/>
                </a:solidFill>
              </a:rPr>
              <a:t>源码的官网地址：</a:t>
            </a:r>
            <a:r>
              <a:rPr lang="en-US" altLang="zh-CN" sz="2000" u="sng">
                <a:solidFill>
                  <a:prstClr val="black"/>
                </a:solidFill>
              </a:rPr>
              <a:t>ftp://ftp.Qt.nokia.com/Qt/source/</a:t>
            </a:r>
            <a:r>
              <a:rPr lang="en-US" altLang="zh-CN" sz="2000">
                <a:solidFill>
                  <a:prstClr val="black"/>
                </a:solidFill>
              </a:rPr>
              <a:t>  </a:t>
            </a:r>
            <a:endParaRPr lang="zh-CN" altLang="zh-CN" sz="2000">
              <a:solidFill>
                <a:prstClr val="black"/>
              </a:solidFill>
            </a:endParaRPr>
          </a:p>
          <a:p>
            <a:pPr algn="just" eaLnBrk="1" fontAlgn="base" hangingPunct="1">
              <a:lnSpc>
                <a:spcPct val="130000"/>
              </a:lnSpc>
              <a:spcBef>
                <a:spcPct val="0"/>
              </a:spcBef>
              <a:spcAft>
                <a:spcPct val="0"/>
              </a:spcAft>
            </a:pPr>
            <a:r>
              <a:rPr lang="en-US" altLang="zh-CN" sz="2000">
                <a:solidFill>
                  <a:prstClr val="black"/>
                </a:solidFill>
              </a:rPr>
              <a:t>    </a:t>
            </a:r>
            <a:r>
              <a:rPr lang="zh-CN" altLang="zh-CN" sz="2000">
                <a:solidFill>
                  <a:prstClr val="black"/>
                </a:solidFill>
              </a:rPr>
              <a:t>下载的源码：</a:t>
            </a:r>
            <a:r>
              <a:rPr lang="en-US" altLang="zh-CN" sz="2000">
                <a:solidFill>
                  <a:prstClr val="black"/>
                </a:solidFill>
              </a:rPr>
              <a:t> Qt-x11-opensource-src-4.5.3.tar.gz </a:t>
            </a:r>
            <a:r>
              <a:rPr lang="zh-CN" altLang="zh-CN" sz="2000">
                <a:solidFill>
                  <a:prstClr val="black"/>
                </a:solidFill>
              </a:rPr>
              <a:t>，文件大小</a:t>
            </a:r>
            <a:r>
              <a:rPr lang="en-US" altLang="zh-CN" sz="2000">
                <a:solidFill>
                  <a:prstClr val="black"/>
                </a:solidFill>
              </a:rPr>
              <a:t> 122 Mb</a:t>
            </a:r>
            <a:r>
              <a:rPr lang="zh-CN" altLang="zh-CN" sz="2000">
                <a:solidFill>
                  <a:prstClr val="black"/>
                </a:solidFill>
              </a:rPr>
              <a:t>。</a:t>
            </a:r>
          </a:p>
          <a:p>
            <a:pPr algn="just" eaLnBrk="1" fontAlgn="base" hangingPunct="1">
              <a:lnSpc>
                <a:spcPct val="130000"/>
              </a:lnSpc>
              <a:spcBef>
                <a:spcPct val="0"/>
              </a:spcBef>
              <a:spcAft>
                <a:spcPct val="0"/>
              </a:spcAft>
            </a:pPr>
            <a:r>
              <a:rPr lang="zh-CN" altLang="zh-CN" sz="2000"/>
              <a:t>（</a:t>
            </a:r>
            <a:r>
              <a:rPr lang="en-US" altLang="zh-CN" sz="2000"/>
              <a:t>2</a:t>
            </a:r>
            <a:r>
              <a:rPr lang="zh-CN" altLang="zh-CN" sz="2000"/>
              <a:t>）启动计算机操作系统</a:t>
            </a:r>
            <a:r>
              <a:rPr lang="en-US" altLang="zh-CN" sz="2000"/>
              <a:t>Linux</a:t>
            </a:r>
            <a:r>
              <a:rPr lang="zh-CN" altLang="zh-CN" sz="2000"/>
              <a:t>，用超级用户</a:t>
            </a:r>
            <a:r>
              <a:rPr lang="en-US" altLang="zh-CN" sz="2000"/>
              <a:t>root</a:t>
            </a:r>
            <a:r>
              <a:rPr lang="zh-CN" altLang="zh-CN" sz="2000"/>
              <a:t>身份登录。出现超级用户命令提示符</a:t>
            </a:r>
            <a:r>
              <a:rPr lang="en-US" altLang="zh-CN" sz="2000"/>
              <a:t>#</a:t>
            </a:r>
            <a:endParaRPr lang="zh-CN" altLang="zh-CN" sz="2000"/>
          </a:p>
          <a:p>
            <a:pPr algn="just" eaLnBrk="1" fontAlgn="base" hangingPunct="1">
              <a:lnSpc>
                <a:spcPct val="130000"/>
              </a:lnSpc>
              <a:spcBef>
                <a:spcPct val="0"/>
              </a:spcBef>
              <a:spcAft>
                <a:spcPct val="0"/>
              </a:spcAft>
            </a:pPr>
            <a:r>
              <a:rPr lang="zh-CN" altLang="zh-CN" sz="2000"/>
              <a:t>（</a:t>
            </a:r>
            <a:r>
              <a:rPr lang="en-US" altLang="zh-CN" sz="2000"/>
              <a:t>3</a:t>
            </a:r>
            <a:r>
              <a:rPr lang="zh-CN" altLang="zh-CN" sz="2000"/>
              <a:t>）解压缩</a:t>
            </a:r>
            <a:r>
              <a:rPr lang="en-US" altLang="zh-CN" sz="2000"/>
              <a:t> </a:t>
            </a:r>
            <a:endParaRPr lang="zh-CN" altLang="zh-CN" sz="2000"/>
          </a:p>
          <a:p>
            <a:pPr algn="just" eaLnBrk="1" fontAlgn="base" hangingPunct="1">
              <a:lnSpc>
                <a:spcPct val="130000"/>
              </a:lnSpc>
              <a:spcBef>
                <a:spcPct val="0"/>
              </a:spcBef>
              <a:spcAft>
                <a:spcPct val="0"/>
              </a:spcAft>
            </a:pPr>
            <a:r>
              <a:rPr lang="en-US" altLang="zh-CN" sz="2000">
                <a:solidFill>
                  <a:prstClr val="black"/>
                </a:solidFill>
              </a:rPr>
              <a:t>     </a:t>
            </a:r>
            <a:r>
              <a:rPr lang="zh-CN" altLang="zh-CN" sz="2000">
                <a:solidFill>
                  <a:prstClr val="black"/>
                </a:solidFill>
              </a:rPr>
              <a:t>进入安装文件</a:t>
            </a:r>
            <a:r>
              <a:rPr lang="en-US" altLang="zh-CN" sz="2000">
                <a:solidFill>
                  <a:prstClr val="black"/>
                </a:solidFill>
              </a:rPr>
              <a:t>Qt-x11-opensource-src-4.5.3.tar.gz</a:t>
            </a:r>
            <a:r>
              <a:rPr lang="zh-CN" altLang="zh-CN" sz="2000">
                <a:solidFill>
                  <a:prstClr val="black"/>
                </a:solidFill>
              </a:rPr>
              <a:t>所在的目录</a:t>
            </a:r>
          </a:p>
          <a:p>
            <a:pPr algn="just" eaLnBrk="1" fontAlgn="base" hangingPunct="1">
              <a:lnSpc>
                <a:spcPct val="130000"/>
              </a:lnSpc>
              <a:spcBef>
                <a:spcPct val="0"/>
              </a:spcBef>
              <a:spcAft>
                <a:spcPct val="0"/>
              </a:spcAft>
            </a:pPr>
            <a:r>
              <a:rPr lang="zh-CN" altLang="zh-CN" sz="2000">
                <a:solidFill>
                  <a:prstClr val="black"/>
                </a:solidFill>
              </a:rPr>
              <a:t>操作命令：</a:t>
            </a:r>
            <a:r>
              <a:rPr lang="en-US" altLang="zh-CN" sz="2000">
                <a:solidFill>
                  <a:prstClr val="black"/>
                </a:solidFill>
              </a:rPr>
              <a:t># tar  xvfz  Qt-x11-opensource-src-4.5.3.tar.gz  -c  /usr/local/Qt</a:t>
            </a:r>
            <a:endParaRPr lang="zh-CN" altLang="zh-CN" sz="2000">
              <a:solidFill>
                <a:prstClr val="black"/>
              </a:solidFill>
            </a:endParaRPr>
          </a:p>
          <a:p>
            <a:pPr algn="just" eaLnBrk="1" fontAlgn="base" hangingPunct="1">
              <a:lnSpc>
                <a:spcPct val="130000"/>
              </a:lnSpc>
              <a:spcBef>
                <a:spcPct val="0"/>
              </a:spcBef>
              <a:spcAft>
                <a:spcPct val="0"/>
              </a:spcAft>
            </a:pPr>
            <a:r>
              <a:rPr lang="zh-CN" altLang="zh-CN" sz="2000">
                <a:solidFill>
                  <a:prstClr val="black"/>
                </a:solidFill>
              </a:rPr>
              <a:t>命令功能：将安装文件</a:t>
            </a:r>
            <a:r>
              <a:rPr lang="en-US" altLang="zh-CN" sz="2000">
                <a:solidFill>
                  <a:prstClr val="black"/>
                </a:solidFill>
              </a:rPr>
              <a:t>Qt-x11-opensource-src-4.5.3.tar.gz</a:t>
            </a:r>
            <a:r>
              <a:rPr lang="zh-CN" altLang="zh-CN" sz="2000">
                <a:solidFill>
                  <a:prstClr val="black"/>
                </a:solidFill>
              </a:rPr>
              <a:t>解压缩到</a:t>
            </a:r>
            <a:r>
              <a:rPr lang="en-US" altLang="zh-CN" sz="2000">
                <a:solidFill>
                  <a:prstClr val="black"/>
                </a:solidFill>
              </a:rPr>
              <a:t> /usr/local/Qt</a:t>
            </a:r>
            <a:r>
              <a:rPr lang="zh-CN" altLang="zh-CN" sz="2000">
                <a:solidFill>
                  <a:prstClr val="black"/>
                </a:solidFill>
              </a:rPr>
              <a:t>目录。</a:t>
            </a:r>
          </a:p>
          <a:p>
            <a:pPr algn="just" eaLnBrk="1" fontAlgn="base" hangingPunct="1">
              <a:lnSpc>
                <a:spcPct val="130000"/>
              </a:lnSpc>
              <a:spcBef>
                <a:spcPct val="0"/>
              </a:spcBef>
              <a:spcAft>
                <a:spcPct val="0"/>
              </a:spcAft>
            </a:pPr>
            <a:r>
              <a:rPr lang="zh-CN" altLang="zh-CN" sz="2000">
                <a:solidFill>
                  <a:prstClr val="black"/>
                </a:solidFill>
              </a:rPr>
              <a:t>注：推荐将安装文件解压缩至</a:t>
            </a:r>
            <a:r>
              <a:rPr lang="en-US" altLang="zh-CN" sz="2000">
                <a:solidFill>
                  <a:prstClr val="black"/>
                </a:solidFill>
              </a:rPr>
              <a:t>/usr/local/Qt</a:t>
            </a:r>
            <a:r>
              <a:rPr lang="zh-CN" altLang="zh-CN" sz="2000">
                <a:solidFill>
                  <a:prstClr val="black"/>
                </a:solidFill>
              </a:rPr>
              <a:t>目录，也可以解压缩到其它自己创建的目录，目录名称可以根据自己的需要创建。</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1.2.3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6884142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596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20000"/>
              </a:lnSpc>
              <a:spcBef>
                <a:spcPct val="0"/>
              </a:spcBef>
              <a:spcAft>
                <a:spcPct val="0"/>
              </a:spcAft>
            </a:pPr>
            <a:r>
              <a:rPr lang="en-US" altLang="zh-CN" sz="2000"/>
              <a:t>1.Qt version 4.5.3 </a:t>
            </a:r>
            <a:r>
              <a:rPr lang="zh-CN" altLang="zh-CN" sz="2000"/>
              <a:t>开发环境安装与配置</a:t>
            </a:r>
            <a:endParaRPr lang="en-US" altLang="zh-CN" sz="2000"/>
          </a:p>
          <a:p>
            <a:pPr algn="just" eaLnBrk="1" fontAlgn="base" hangingPunct="1">
              <a:lnSpc>
                <a:spcPct val="120000"/>
              </a:lnSpc>
              <a:spcBef>
                <a:spcPct val="0"/>
              </a:spcBef>
              <a:spcAft>
                <a:spcPct val="0"/>
              </a:spcAft>
            </a:pPr>
            <a:r>
              <a:rPr lang="zh-CN" altLang="zh-CN" sz="2000"/>
              <a:t>（</a:t>
            </a:r>
            <a:r>
              <a:rPr lang="en-US" altLang="zh-CN" sz="2000"/>
              <a:t>4</a:t>
            </a:r>
            <a:r>
              <a:rPr lang="zh-CN" altLang="zh-CN" sz="2000"/>
              <a:t>）设置环境变量</a:t>
            </a:r>
            <a:r>
              <a:rPr lang="en-US" altLang="zh-CN" sz="2000"/>
              <a:t> </a:t>
            </a:r>
            <a:endParaRPr lang="zh-CN" altLang="zh-CN" sz="2000"/>
          </a:p>
          <a:p>
            <a:pPr algn="just" eaLnBrk="1" fontAlgn="base" hangingPunct="1">
              <a:lnSpc>
                <a:spcPct val="120000"/>
              </a:lnSpc>
              <a:spcBef>
                <a:spcPct val="0"/>
              </a:spcBef>
              <a:spcAft>
                <a:spcPct val="0"/>
              </a:spcAft>
            </a:pPr>
            <a:r>
              <a:rPr lang="en-US" altLang="zh-CN" sz="2000"/>
              <a:t>    </a:t>
            </a:r>
            <a:r>
              <a:rPr lang="zh-CN" altLang="zh-CN" sz="2000">
                <a:solidFill>
                  <a:prstClr val="black"/>
                </a:solidFill>
              </a:rPr>
              <a:t>可以通过修改主目录下的</a:t>
            </a:r>
            <a:r>
              <a:rPr lang="en-US" altLang="zh-CN" sz="2000">
                <a:solidFill>
                  <a:prstClr val="black"/>
                </a:solidFill>
              </a:rPr>
              <a:t>.profile</a:t>
            </a:r>
            <a:r>
              <a:rPr lang="zh-CN" altLang="zh-CN" sz="2000">
                <a:solidFill>
                  <a:prstClr val="black"/>
                </a:solidFill>
              </a:rPr>
              <a:t>文件或者</a:t>
            </a:r>
            <a:r>
              <a:rPr lang="en-US" altLang="zh-CN" sz="2000">
                <a:solidFill>
                  <a:prstClr val="black"/>
                </a:solidFill>
              </a:rPr>
              <a:t>.login</a:t>
            </a:r>
            <a:r>
              <a:rPr lang="zh-CN" altLang="zh-CN" sz="2000">
                <a:solidFill>
                  <a:prstClr val="black"/>
                </a:solidFill>
              </a:rPr>
              <a:t>文件来配置</a:t>
            </a:r>
            <a:r>
              <a:rPr lang="en-US" altLang="zh-CN" sz="2000">
                <a:solidFill>
                  <a:prstClr val="black"/>
                </a:solidFill>
              </a:rPr>
              <a:t>Qt</a:t>
            </a:r>
            <a:r>
              <a:rPr lang="zh-CN" altLang="zh-CN" sz="2000">
                <a:solidFill>
                  <a:prstClr val="black"/>
                </a:solidFill>
              </a:rPr>
              <a:t>环境变量，至于修改</a:t>
            </a:r>
            <a:r>
              <a:rPr lang="en-US" altLang="zh-CN" sz="2000">
                <a:solidFill>
                  <a:prstClr val="black"/>
                </a:solidFill>
              </a:rPr>
              <a:t>.profile</a:t>
            </a:r>
            <a:r>
              <a:rPr lang="zh-CN" altLang="zh-CN" sz="2000">
                <a:solidFill>
                  <a:prstClr val="black"/>
                </a:solidFill>
              </a:rPr>
              <a:t>还是修改</a:t>
            </a:r>
            <a:r>
              <a:rPr lang="en-US" altLang="zh-CN" sz="2000">
                <a:solidFill>
                  <a:prstClr val="black"/>
                </a:solidFill>
              </a:rPr>
              <a:t>.login</a:t>
            </a:r>
            <a:r>
              <a:rPr lang="zh-CN" altLang="zh-CN" sz="2000">
                <a:solidFill>
                  <a:prstClr val="black"/>
                </a:solidFill>
              </a:rPr>
              <a:t>文件，要根据机器安装</a:t>
            </a:r>
            <a:r>
              <a:rPr lang="en-US" altLang="zh-CN" sz="2000">
                <a:solidFill>
                  <a:prstClr val="black"/>
                </a:solidFill>
              </a:rPr>
              <a:t>Linux</a:t>
            </a:r>
            <a:r>
              <a:rPr lang="zh-CN" altLang="zh-CN" sz="2000">
                <a:solidFill>
                  <a:prstClr val="black"/>
                </a:solidFill>
              </a:rPr>
              <a:t>操作系统时选择的</a:t>
            </a:r>
            <a:r>
              <a:rPr lang="en-US" altLang="zh-CN" sz="2000">
                <a:solidFill>
                  <a:prstClr val="black"/>
                </a:solidFill>
              </a:rPr>
              <a:t>Shell</a:t>
            </a:r>
            <a:r>
              <a:rPr lang="zh-CN" altLang="zh-CN" sz="2000">
                <a:solidFill>
                  <a:prstClr val="black"/>
                </a:solidFill>
              </a:rPr>
              <a:t>决定。</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①修改主目录下的</a:t>
            </a:r>
            <a:r>
              <a:rPr lang="en-US" altLang="zh-CN" sz="2000">
                <a:solidFill>
                  <a:prstClr val="black"/>
                </a:solidFill>
              </a:rPr>
              <a:t>.profile</a:t>
            </a:r>
            <a:r>
              <a:rPr lang="zh-CN" altLang="zh-CN" sz="2000">
                <a:solidFill>
                  <a:prstClr val="black"/>
                </a:solidFill>
              </a:rPr>
              <a:t>文件</a:t>
            </a:r>
          </a:p>
          <a:p>
            <a:pPr algn="just" eaLnBrk="1" fontAlgn="base" hangingPunct="1">
              <a:lnSpc>
                <a:spcPct val="120000"/>
              </a:lnSpc>
              <a:spcBef>
                <a:spcPct val="0"/>
              </a:spcBef>
              <a:spcAft>
                <a:spcPct val="0"/>
              </a:spcAft>
            </a:pPr>
            <a:r>
              <a:rPr lang="en-US" altLang="zh-CN" sz="2000">
                <a:solidFill>
                  <a:prstClr val="black"/>
                </a:solidFill>
              </a:rPr>
              <a:t>   #vi /etc/.profile   //</a:t>
            </a:r>
            <a:r>
              <a:rPr lang="zh-CN" altLang="zh-CN" sz="2000">
                <a:solidFill>
                  <a:prstClr val="black"/>
                </a:solidFill>
              </a:rPr>
              <a:t>用</a:t>
            </a:r>
            <a:r>
              <a:rPr lang="en-US" altLang="zh-CN" sz="2000">
                <a:solidFill>
                  <a:prstClr val="black"/>
                </a:solidFill>
              </a:rPr>
              <a:t>vi</a:t>
            </a:r>
            <a:r>
              <a:rPr lang="zh-CN" altLang="zh-CN" sz="2000">
                <a:solidFill>
                  <a:prstClr val="black"/>
                </a:solidFill>
              </a:rPr>
              <a:t>编辑器打开</a:t>
            </a:r>
            <a:r>
              <a:rPr lang="en-US" altLang="zh-CN" sz="2000">
                <a:solidFill>
                  <a:prstClr val="black"/>
                </a:solidFill>
              </a:rPr>
              <a:t>.profile</a:t>
            </a:r>
            <a:r>
              <a:rPr lang="zh-CN" altLang="zh-CN" sz="2000">
                <a:solidFill>
                  <a:prstClr val="black"/>
                </a:solidFill>
              </a:rPr>
              <a:t>文件编辑</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在</a:t>
            </a:r>
            <a:r>
              <a:rPr lang="en-US" altLang="zh-CN" sz="2000">
                <a:solidFill>
                  <a:prstClr val="black"/>
                </a:solidFill>
              </a:rPr>
              <a:t>.profile</a:t>
            </a:r>
            <a:r>
              <a:rPr lang="zh-CN" altLang="zh-CN" sz="2000">
                <a:solidFill>
                  <a:prstClr val="black"/>
                </a:solidFill>
              </a:rPr>
              <a:t>文件最后添加以下信息，然后保存。</a:t>
            </a:r>
          </a:p>
          <a:p>
            <a:pPr algn="just" eaLnBrk="1" fontAlgn="base" hangingPunct="1">
              <a:lnSpc>
                <a:spcPct val="120000"/>
              </a:lnSpc>
              <a:spcBef>
                <a:spcPct val="0"/>
              </a:spcBef>
              <a:spcAft>
                <a:spcPct val="0"/>
              </a:spcAft>
            </a:pPr>
            <a:r>
              <a:rPr lang="en-US" altLang="zh-CN" sz="2000">
                <a:solidFill>
                  <a:prstClr val="black"/>
                </a:solidFill>
              </a:rPr>
              <a:t>    QTDIR=/usr/local/Qt  //</a:t>
            </a:r>
            <a:r>
              <a:rPr lang="zh-CN" altLang="zh-CN" sz="2000">
                <a:solidFill>
                  <a:prstClr val="black"/>
                </a:solidFill>
              </a:rPr>
              <a:t>安装</a:t>
            </a:r>
            <a:r>
              <a:rPr lang="en-US" altLang="zh-CN" sz="2000">
                <a:solidFill>
                  <a:prstClr val="black"/>
                </a:solidFill>
              </a:rPr>
              <a:t>Qt</a:t>
            </a:r>
            <a:r>
              <a:rPr lang="zh-CN" altLang="zh-CN" sz="2000">
                <a:solidFill>
                  <a:prstClr val="black"/>
                </a:solidFill>
              </a:rPr>
              <a:t>的路径</a:t>
            </a:r>
          </a:p>
          <a:p>
            <a:pPr algn="just" eaLnBrk="1" fontAlgn="base" hangingPunct="1">
              <a:lnSpc>
                <a:spcPct val="120000"/>
              </a:lnSpc>
              <a:spcBef>
                <a:spcPct val="0"/>
              </a:spcBef>
              <a:spcAft>
                <a:spcPct val="0"/>
              </a:spcAft>
            </a:pPr>
            <a:r>
              <a:rPr lang="en-US" altLang="zh-CN" sz="2000">
                <a:solidFill>
                  <a:prstClr val="black"/>
                </a:solidFill>
              </a:rPr>
              <a:t>    PATH=$QTDIR/bin:$PATH    //</a:t>
            </a:r>
            <a:r>
              <a:rPr lang="zh-CN" altLang="zh-CN" sz="2000">
                <a:solidFill>
                  <a:prstClr val="black"/>
                </a:solidFill>
              </a:rPr>
              <a:t>用来定位</a:t>
            </a:r>
            <a:r>
              <a:rPr lang="en-US" altLang="zh-CN" sz="2000">
                <a:solidFill>
                  <a:prstClr val="black"/>
                </a:solidFill>
              </a:rPr>
              <a:t>moc</a:t>
            </a:r>
            <a:r>
              <a:rPr lang="zh-CN" altLang="zh-CN" sz="2000">
                <a:solidFill>
                  <a:prstClr val="black"/>
                </a:solidFill>
              </a:rPr>
              <a:t>程序和其它</a:t>
            </a:r>
            <a:r>
              <a:rPr lang="en-US" altLang="zh-CN" sz="2000">
                <a:solidFill>
                  <a:prstClr val="black"/>
                </a:solidFill>
              </a:rPr>
              <a:t>Qt</a:t>
            </a:r>
            <a:r>
              <a:rPr lang="zh-CN" altLang="zh-CN" sz="2000">
                <a:solidFill>
                  <a:prstClr val="black"/>
                </a:solidFill>
              </a:rPr>
              <a:t>工具</a:t>
            </a:r>
          </a:p>
          <a:p>
            <a:pPr algn="just" eaLnBrk="1" fontAlgn="base" hangingPunct="1">
              <a:lnSpc>
                <a:spcPct val="120000"/>
              </a:lnSpc>
              <a:spcBef>
                <a:spcPct val="0"/>
              </a:spcBef>
              <a:spcAft>
                <a:spcPct val="0"/>
              </a:spcAft>
            </a:pPr>
            <a:r>
              <a:rPr lang="en-US" altLang="zh-CN" sz="2000">
                <a:solidFill>
                  <a:prstClr val="black"/>
                </a:solidFill>
              </a:rPr>
              <a:t>    MANPATH=$QTDIR/man:$MANPATH  //</a:t>
            </a:r>
            <a:r>
              <a:rPr lang="zh-CN" altLang="zh-CN" sz="2000">
                <a:solidFill>
                  <a:prstClr val="black"/>
                </a:solidFill>
              </a:rPr>
              <a:t>访问</a:t>
            </a:r>
            <a:r>
              <a:rPr lang="en-US" altLang="zh-CN" sz="2000">
                <a:solidFill>
                  <a:prstClr val="black"/>
                </a:solidFill>
              </a:rPr>
              <a:t>Qt man</a:t>
            </a:r>
            <a:r>
              <a:rPr lang="zh-CN" altLang="zh-CN" sz="2000">
                <a:solidFill>
                  <a:prstClr val="black"/>
                </a:solidFill>
              </a:rPr>
              <a:t>格式帮助文档的路径</a:t>
            </a:r>
          </a:p>
          <a:p>
            <a:pPr algn="just" eaLnBrk="1" fontAlgn="base" hangingPunct="1">
              <a:lnSpc>
                <a:spcPct val="120000"/>
              </a:lnSpc>
              <a:spcBef>
                <a:spcPct val="0"/>
              </a:spcBef>
              <a:spcAft>
                <a:spcPct val="0"/>
              </a:spcAft>
            </a:pPr>
            <a:r>
              <a:rPr lang="en-US" altLang="zh-CN" sz="2000">
                <a:solidFill>
                  <a:prstClr val="black"/>
                </a:solidFill>
              </a:rPr>
              <a:t>    LD_LIBRARY_PATH=$QTDIR/lib:$LD_LIBRARY_PATH //</a:t>
            </a:r>
            <a:r>
              <a:rPr lang="zh-CN" altLang="zh-CN" sz="2000">
                <a:solidFill>
                  <a:prstClr val="black"/>
                </a:solidFill>
              </a:rPr>
              <a:t>共享</a:t>
            </a:r>
            <a:r>
              <a:rPr lang="en-US" altLang="zh-CN" sz="2000">
                <a:solidFill>
                  <a:prstClr val="black"/>
                </a:solidFill>
              </a:rPr>
              <a:t>Qt</a:t>
            </a:r>
            <a:r>
              <a:rPr lang="zh-CN" altLang="zh-CN" sz="2000">
                <a:solidFill>
                  <a:prstClr val="black"/>
                </a:solidFill>
              </a:rPr>
              <a:t>库的路径</a:t>
            </a:r>
          </a:p>
          <a:p>
            <a:pPr algn="just" eaLnBrk="1" fontAlgn="base" hangingPunct="1">
              <a:lnSpc>
                <a:spcPct val="120000"/>
              </a:lnSpc>
              <a:spcBef>
                <a:spcPct val="0"/>
              </a:spcBef>
              <a:spcAft>
                <a:spcPct val="0"/>
              </a:spcAft>
            </a:pPr>
            <a:r>
              <a:rPr lang="en-US" altLang="zh-CN" sz="2000">
                <a:solidFill>
                  <a:prstClr val="black"/>
                </a:solidFill>
              </a:rPr>
              <a:t>    export QTDIR PATH MANPATH LD_LIBRARY_PATH</a:t>
            </a:r>
            <a:endParaRPr lang="zh-CN" altLang="zh-CN" sz="2000">
              <a:solidFill>
                <a:prstClr val="black"/>
              </a:solidFill>
            </a:endParaRPr>
          </a:p>
          <a:p>
            <a:pPr algn="just" eaLnBrk="1" fontAlgn="base" hangingPunct="1">
              <a:lnSpc>
                <a:spcPct val="120000"/>
              </a:lnSpc>
              <a:spcBef>
                <a:spcPct val="0"/>
              </a:spcBef>
              <a:spcAft>
                <a:spcPct val="0"/>
              </a:spcAft>
            </a:pP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20755938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547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1.Qt version 4.5.3 </a:t>
            </a:r>
            <a:r>
              <a:rPr lang="zh-CN" altLang="zh-CN" sz="2000"/>
              <a:t>开发环境安装与配置</a:t>
            </a:r>
            <a:endParaRPr lang="en-US" altLang="zh-CN" sz="2000"/>
          </a:p>
          <a:p>
            <a:pPr algn="just" eaLnBrk="1" fontAlgn="base" hangingPunct="1">
              <a:spcBef>
                <a:spcPct val="0"/>
              </a:spcBef>
              <a:spcAft>
                <a:spcPct val="0"/>
              </a:spcAft>
            </a:pPr>
            <a:r>
              <a:rPr lang="zh-CN" altLang="zh-CN" sz="2000"/>
              <a:t>（</a:t>
            </a:r>
            <a:r>
              <a:rPr lang="en-US" altLang="zh-CN" sz="2000"/>
              <a:t>4</a:t>
            </a:r>
            <a:r>
              <a:rPr lang="zh-CN" altLang="zh-CN" sz="2000"/>
              <a:t>）设置环境变量</a:t>
            </a:r>
            <a:r>
              <a:rPr lang="en-US" altLang="zh-CN" sz="2000"/>
              <a:t> </a:t>
            </a:r>
            <a:endParaRPr lang="zh-CN" altLang="zh-CN" sz="2000"/>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②修改主目录下的</a:t>
            </a:r>
            <a:r>
              <a:rPr lang="en-US" altLang="zh-CN" sz="2000">
                <a:solidFill>
                  <a:prstClr val="black"/>
                </a:solidFill>
              </a:rPr>
              <a:t>.login</a:t>
            </a:r>
            <a:r>
              <a:rPr lang="zh-CN" altLang="zh-CN" sz="2000">
                <a:solidFill>
                  <a:prstClr val="black"/>
                </a:solidFill>
              </a:rPr>
              <a:t>文件（如果</a:t>
            </a:r>
            <a:r>
              <a:rPr lang="en-US" altLang="zh-CN" sz="2000">
                <a:solidFill>
                  <a:prstClr val="black"/>
                </a:solidFill>
              </a:rPr>
              <a:t>Shell</a:t>
            </a:r>
            <a:r>
              <a:rPr lang="zh-CN" altLang="zh-CN" sz="2000">
                <a:solidFill>
                  <a:prstClr val="black"/>
                </a:solidFill>
              </a:rPr>
              <a:t>是</a:t>
            </a:r>
            <a:r>
              <a:rPr lang="en-US" altLang="zh-CN" sz="2000">
                <a:solidFill>
                  <a:prstClr val="black"/>
                </a:solidFill>
              </a:rPr>
              <a:t>csh</a:t>
            </a:r>
            <a:r>
              <a:rPr lang="zh-CN" altLang="zh-CN" sz="2000">
                <a:solidFill>
                  <a:prstClr val="black"/>
                </a:solidFill>
              </a:rPr>
              <a:t>或者</a:t>
            </a:r>
            <a:r>
              <a:rPr lang="en-US" altLang="zh-CN" sz="2000">
                <a:solidFill>
                  <a:prstClr val="black"/>
                </a:solidFill>
              </a:rPr>
              <a:t>tcsh</a:t>
            </a:r>
            <a:r>
              <a:rPr lang="zh-CN" altLang="zh-CN" sz="2000">
                <a:solidFill>
                  <a:prstClr val="black"/>
                </a:solidFill>
              </a:rPr>
              <a:t>的情况下）</a:t>
            </a:r>
          </a:p>
          <a:p>
            <a:pPr algn="just" eaLnBrk="1" fontAlgn="base" hangingPunct="1">
              <a:lnSpc>
                <a:spcPct val="120000"/>
              </a:lnSpc>
              <a:spcBef>
                <a:spcPct val="0"/>
              </a:spcBef>
              <a:spcAft>
                <a:spcPct val="0"/>
              </a:spcAft>
            </a:pPr>
            <a:r>
              <a:rPr lang="en-US" altLang="zh-CN" sz="2000">
                <a:solidFill>
                  <a:prstClr val="black"/>
                </a:solidFill>
              </a:rPr>
              <a:t>   #vi /home/defonds/.login  //</a:t>
            </a:r>
            <a:r>
              <a:rPr lang="zh-CN" altLang="zh-CN" sz="2000">
                <a:solidFill>
                  <a:prstClr val="black"/>
                </a:solidFill>
              </a:rPr>
              <a:t>用</a:t>
            </a:r>
            <a:r>
              <a:rPr lang="en-US" altLang="zh-CN" sz="2000">
                <a:solidFill>
                  <a:prstClr val="black"/>
                </a:solidFill>
              </a:rPr>
              <a:t>vi</a:t>
            </a:r>
            <a:r>
              <a:rPr lang="zh-CN" altLang="zh-CN" sz="2000">
                <a:solidFill>
                  <a:prstClr val="black"/>
                </a:solidFill>
              </a:rPr>
              <a:t>编辑器打开</a:t>
            </a:r>
            <a:r>
              <a:rPr lang="en-US" altLang="zh-CN" sz="2000">
                <a:solidFill>
                  <a:prstClr val="black"/>
                </a:solidFill>
              </a:rPr>
              <a:t>. login</a:t>
            </a:r>
            <a:r>
              <a:rPr lang="zh-CN" altLang="zh-CN" sz="2000">
                <a:solidFill>
                  <a:prstClr val="black"/>
                </a:solidFill>
              </a:rPr>
              <a:t>文件并进行编辑</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在文件最后添加以下信息，然后保存。</a:t>
            </a:r>
          </a:p>
          <a:p>
            <a:pPr algn="just" eaLnBrk="1" fontAlgn="base" hangingPunct="1">
              <a:lnSpc>
                <a:spcPct val="120000"/>
              </a:lnSpc>
              <a:spcBef>
                <a:spcPct val="0"/>
              </a:spcBef>
              <a:spcAft>
                <a:spcPct val="0"/>
              </a:spcAft>
            </a:pPr>
            <a:r>
              <a:rPr lang="en-US" altLang="zh-CN" sz="2000">
                <a:solidFill>
                  <a:prstClr val="black"/>
                </a:solidFill>
              </a:rPr>
              <a:t>   setenv  QTDIR  /usr/local/Qt  //</a:t>
            </a:r>
            <a:r>
              <a:rPr lang="zh-CN" altLang="zh-CN" sz="2000">
                <a:solidFill>
                  <a:prstClr val="black"/>
                </a:solidFill>
              </a:rPr>
              <a:t>安装</a:t>
            </a:r>
            <a:r>
              <a:rPr lang="en-US" altLang="zh-CN" sz="2000">
                <a:solidFill>
                  <a:prstClr val="black"/>
                </a:solidFill>
              </a:rPr>
              <a:t>Qt</a:t>
            </a:r>
            <a:r>
              <a:rPr lang="zh-CN" altLang="zh-CN" sz="2000">
                <a:solidFill>
                  <a:prstClr val="black"/>
                </a:solidFill>
              </a:rPr>
              <a:t>的路径</a:t>
            </a:r>
          </a:p>
          <a:p>
            <a:pPr algn="just" eaLnBrk="1" fontAlgn="base" hangingPunct="1">
              <a:lnSpc>
                <a:spcPct val="120000"/>
              </a:lnSpc>
              <a:spcBef>
                <a:spcPct val="0"/>
              </a:spcBef>
              <a:spcAft>
                <a:spcPct val="0"/>
              </a:spcAft>
            </a:pPr>
            <a:r>
              <a:rPr lang="en-US" altLang="zh-CN" sz="2000">
                <a:solidFill>
                  <a:prstClr val="black"/>
                </a:solidFill>
              </a:rPr>
              <a:t>    setenv  PATH  $QTDIR/bin:$PATH  //</a:t>
            </a:r>
            <a:r>
              <a:rPr lang="zh-CN" altLang="zh-CN" sz="2000">
                <a:solidFill>
                  <a:prstClr val="black"/>
                </a:solidFill>
              </a:rPr>
              <a:t>用来定位</a:t>
            </a:r>
            <a:r>
              <a:rPr lang="en-US" altLang="zh-CN" sz="2000">
                <a:solidFill>
                  <a:prstClr val="black"/>
                </a:solidFill>
              </a:rPr>
              <a:t>moc</a:t>
            </a:r>
            <a:r>
              <a:rPr lang="zh-CN" altLang="zh-CN" sz="2000">
                <a:solidFill>
                  <a:prstClr val="black"/>
                </a:solidFill>
              </a:rPr>
              <a:t>程序和其它</a:t>
            </a:r>
            <a:r>
              <a:rPr lang="en-US" altLang="zh-CN" sz="2000">
                <a:solidFill>
                  <a:prstClr val="black"/>
                </a:solidFill>
              </a:rPr>
              <a:t>Qt</a:t>
            </a:r>
            <a:r>
              <a:rPr lang="zh-CN" altLang="zh-CN" sz="2000">
                <a:solidFill>
                  <a:prstClr val="black"/>
                </a:solidFill>
              </a:rPr>
              <a:t>工具 </a:t>
            </a:r>
          </a:p>
          <a:p>
            <a:pPr algn="just" eaLnBrk="1" fontAlgn="base" hangingPunct="1">
              <a:lnSpc>
                <a:spcPct val="120000"/>
              </a:lnSpc>
              <a:spcBef>
                <a:spcPct val="0"/>
              </a:spcBef>
              <a:spcAft>
                <a:spcPct val="0"/>
              </a:spcAft>
            </a:pPr>
            <a:r>
              <a:rPr lang="en-US" altLang="zh-CN" sz="2000">
                <a:solidFill>
                  <a:prstClr val="black"/>
                </a:solidFill>
              </a:rPr>
              <a:t>   setenv  MANPATH $QTDIR/man:$MANPATH //</a:t>
            </a:r>
            <a:r>
              <a:rPr lang="zh-CN" altLang="zh-CN" sz="2000">
                <a:solidFill>
                  <a:prstClr val="black"/>
                </a:solidFill>
              </a:rPr>
              <a:t>访问</a:t>
            </a:r>
            <a:r>
              <a:rPr lang="en-US" altLang="zh-CN" sz="2000">
                <a:solidFill>
                  <a:prstClr val="black"/>
                </a:solidFill>
              </a:rPr>
              <a:t>Qt man</a:t>
            </a:r>
            <a:r>
              <a:rPr lang="zh-CN" altLang="zh-CN" sz="2000">
                <a:solidFill>
                  <a:prstClr val="black"/>
                </a:solidFill>
              </a:rPr>
              <a:t>格式帮助文档的路径</a:t>
            </a:r>
          </a:p>
          <a:p>
            <a:pPr algn="just" eaLnBrk="1" fontAlgn="base" hangingPunct="1">
              <a:lnSpc>
                <a:spcPct val="120000"/>
              </a:lnSpc>
              <a:spcBef>
                <a:spcPct val="0"/>
              </a:spcBef>
              <a:spcAft>
                <a:spcPct val="0"/>
              </a:spcAft>
            </a:pPr>
            <a:r>
              <a:rPr lang="en-US" altLang="zh-CN" sz="2000">
                <a:solidFill>
                  <a:prstClr val="black"/>
                </a:solidFill>
              </a:rPr>
              <a:t>   setenv  LD_LIBRARY_PATH $QTDIR/lib:$LD_LIBRARY_PATH //</a:t>
            </a:r>
            <a:r>
              <a:rPr lang="zh-CN" altLang="zh-CN" sz="2000">
                <a:solidFill>
                  <a:prstClr val="black"/>
                </a:solidFill>
              </a:rPr>
              <a:t>共享</a:t>
            </a:r>
            <a:r>
              <a:rPr lang="en-US" altLang="zh-CN" sz="2000">
                <a:solidFill>
                  <a:prstClr val="black"/>
                </a:solidFill>
              </a:rPr>
              <a:t>Qt</a:t>
            </a:r>
            <a:r>
              <a:rPr lang="zh-CN" altLang="zh-CN" sz="2000">
                <a:solidFill>
                  <a:prstClr val="black"/>
                </a:solidFill>
              </a:rPr>
              <a:t>库的路径</a:t>
            </a:r>
            <a:endParaRPr lang="en-US" altLang="zh-CN" sz="2000">
              <a:solidFill>
                <a:prstClr val="black"/>
              </a:solidFill>
            </a:endParaRPr>
          </a:p>
          <a:p>
            <a:pPr algn="just" eaLnBrk="1" fontAlgn="base" hangingPunct="1">
              <a:lnSpc>
                <a:spcPct val="120000"/>
              </a:lnSpc>
              <a:spcBef>
                <a:spcPct val="0"/>
              </a:spcBef>
              <a:spcAft>
                <a:spcPct val="0"/>
              </a:spcAft>
            </a:pP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做完上述修改之后，需要重新登录系统，或者重新指定系统配置文件，以便使</a:t>
            </a:r>
            <a:r>
              <a:rPr lang="en-US" altLang="zh-CN" sz="2000">
                <a:solidFill>
                  <a:prstClr val="black"/>
                </a:solidFill>
              </a:rPr>
              <a:t>$QTDIR</a:t>
            </a:r>
            <a:r>
              <a:rPr lang="zh-CN" altLang="zh-CN" sz="2000">
                <a:solidFill>
                  <a:prstClr val="black"/>
                </a:solidFill>
              </a:rPr>
              <a:t>被正确设置，否则进行下面的安装时会出现错误。</a:t>
            </a:r>
          </a:p>
          <a:p>
            <a:pPr algn="just" eaLnBrk="1" fontAlgn="base" hangingPunct="1">
              <a:lnSpc>
                <a:spcPct val="120000"/>
              </a:lnSpc>
              <a:spcBef>
                <a:spcPct val="0"/>
              </a:spcBef>
              <a:spcAft>
                <a:spcPct val="0"/>
              </a:spcAft>
            </a:pPr>
            <a:endParaRPr lang="zh-CN" altLang="en-US" sz="2000">
              <a:solidFill>
                <a:prstClr val="black"/>
              </a:solidFill>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21873224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4530" name="Text Box 2"/>
          <p:cNvSpPr txBox="1">
            <a:spLocks noChangeArrowheads="1"/>
          </p:cNvSpPr>
          <p:nvPr/>
        </p:nvSpPr>
        <p:spPr bwMode="auto">
          <a:xfrm>
            <a:off x="611188" y="1125538"/>
            <a:ext cx="80010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pPr>
            <a:r>
              <a:rPr lang="zh-CN" altLang="zh-CN" sz="2400">
                <a:solidFill>
                  <a:srgbClr val="C00000"/>
                </a:solidFill>
              </a:rPr>
              <a:t>一次编写，随处编译</a:t>
            </a:r>
            <a:r>
              <a:rPr lang="zh-CN" altLang="en-US" sz="2400">
                <a:solidFill>
                  <a:srgbClr val="C00000"/>
                </a:solidFill>
              </a:rPr>
              <a:t>。</a:t>
            </a:r>
          </a:p>
        </p:txBody>
      </p:sp>
      <p:sp>
        <p:nvSpPr>
          <p:cNvPr id="534531" name="Text Box 3"/>
          <p:cNvSpPr txBox="1">
            <a:spLocks noChangeArrowheads="1"/>
          </p:cNvSpPr>
          <p:nvPr/>
        </p:nvSpPr>
        <p:spPr bwMode="auto">
          <a:xfrm>
            <a:off x="395288" y="1844675"/>
            <a:ext cx="8137525"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50000"/>
              </a:lnSpc>
              <a:spcBef>
                <a:spcPct val="0"/>
              </a:spcBef>
              <a:spcAft>
                <a:spcPct val="0"/>
              </a:spcAft>
            </a:pPr>
            <a:r>
              <a:rPr lang="en-US" altLang="zh-CN" sz="2400"/>
              <a:t>              </a:t>
            </a:r>
            <a:r>
              <a:rPr lang="en-US" altLang="zh-CN" sz="2000">
                <a:solidFill>
                  <a:prstClr val="black"/>
                </a:solidFill>
              </a:rPr>
              <a:t>Qt</a:t>
            </a:r>
            <a:r>
              <a:rPr lang="zh-CN" altLang="zh-CN" sz="2000">
                <a:solidFill>
                  <a:prstClr val="black"/>
                </a:solidFill>
              </a:rPr>
              <a:t>具有广泛适应性及良好的可移植性，编写过的</a:t>
            </a:r>
            <a:r>
              <a:rPr lang="en-US" altLang="zh-CN" sz="2000">
                <a:solidFill>
                  <a:prstClr val="black"/>
                </a:solidFill>
              </a:rPr>
              <a:t>C++</a:t>
            </a:r>
            <a:r>
              <a:rPr lang="zh-CN" altLang="zh-CN" sz="2000">
                <a:solidFill>
                  <a:prstClr val="black"/>
                </a:solidFill>
              </a:rPr>
              <a:t>语言代码，只需在其他不同的操作系统平台中重新编译一遍，即可重复使用。</a:t>
            </a:r>
            <a:endParaRPr lang="en-US" altLang="zh-CN" sz="2000">
              <a:solidFill>
                <a:prstClr val="black"/>
              </a:solidFill>
            </a:endParaRPr>
          </a:p>
          <a:p>
            <a:pPr algn="just" eaLnBrk="1" fontAlgn="base" hangingPunct="1">
              <a:lnSpc>
                <a:spcPct val="150000"/>
              </a:lnSpc>
              <a:spcBef>
                <a:spcPct val="0"/>
              </a:spcBef>
              <a:spcAft>
                <a:spcPct val="0"/>
              </a:spcAft>
            </a:pPr>
            <a:r>
              <a:rPr lang="zh-CN" altLang="en-US" sz="2000">
                <a:solidFill>
                  <a:prstClr val="black"/>
                </a:solidFill>
              </a:rPr>
              <a:t>              编程</a:t>
            </a:r>
            <a:r>
              <a:rPr lang="zh-CN" altLang="zh-CN" sz="2000">
                <a:solidFill>
                  <a:prstClr val="black"/>
                </a:solidFill>
              </a:rPr>
              <a:t>平台包括</a:t>
            </a:r>
            <a:r>
              <a:rPr lang="en-US" altLang="zh-CN" sz="2000">
                <a:solidFill>
                  <a:prstClr val="black"/>
                </a:solidFill>
              </a:rPr>
              <a:t>Windows 98</a:t>
            </a:r>
            <a:r>
              <a:rPr lang="zh-CN" altLang="zh-CN" sz="2000">
                <a:solidFill>
                  <a:prstClr val="black"/>
                </a:solidFill>
              </a:rPr>
              <a:t>、</a:t>
            </a:r>
            <a:r>
              <a:rPr lang="en-US" altLang="zh-CN" sz="2000">
                <a:solidFill>
                  <a:prstClr val="black"/>
                </a:solidFill>
              </a:rPr>
              <a:t>Windows XP</a:t>
            </a:r>
            <a:r>
              <a:rPr lang="zh-CN" altLang="zh-CN" sz="2000">
                <a:solidFill>
                  <a:prstClr val="black"/>
                </a:solidFill>
              </a:rPr>
              <a:t>、</a:t>
            </a:r>
            <a:r>
              <a:rPr lang="en-US" altLang="zh-CN" sz="2000">
                <a:solidFill>
                  <a:prstClr val="black"/>
                </a:solidFill>
              </a:rPr>
              <a:t>Vista</a:t>
            </a:r>
            <a:r>
              <a:rPr lang="zh-CN" altLang="zh-CN" sz="2000">
                <a:solidFill>
                  <a:prstClr val="black"/>
                </a:solidFill>
              </a:rPr>
              <a:t>、</a:t>
            </a:r>
            <a:r>
              <a:rPr lang="en-US" altLang="zh-CN" sz="2000">
                <a:solidFill>
                  <a:prstClr val="black"/>
                </a:solidFill>
              </a:rPr>
              <a:t>Win8</a:t>
            </a:r>
            <a:r>
              <a:rPr lang="zh-CN" altLang="zh-CN" sz="2000">
                <a:solidFill>
                  <a:prstClr val="black"/>
                </a:solidFill>
              </a:rPr>
              <a:t>、</a:t>
            </a:r>
            <a:r>
              <a:rPr lang="en-US" altLang="zh-CN" sz="2000">
                <a:solidFill>
                  <a:prstClr val="black"/>
                </a:solidFill>
              </a:rPr>
              <a:t>Mac OS X</a:t>
            </a:r>
            <a:r>
              <a:rPr lang="zh-CN" altLang="zh-CN" sz="2000">
                <a:solidFill>
                  <a:prstClr val="black"/>
                </a:solidFill>
              </a:rPr>
              <a:t>、</a:t>
            </a:r>
            <a:r>
              <a:rPr lang="en-US" altLang="zh-CN" sz="2000">
                <a:solidFill>
                  <a:prstClr val="black"/>
                </a:solidFill>
              </a:rPr>
              <a:t>Linux Solaris</a:t>
            </a:r>
            <a:r>
              <a:rPr lang="zh-CN" altLang="zh-CN" sz="2000">
                <a:solidFill>
                  <a:prstClr val="black"/>
                </a:solidFill>
              </a:rPr>
              <a:t>、</a:t>
            </a:r>
            <a:r>
              <a:rPr lang="en-US" altLang="zh-CN" sz="2000">
                <a:solidFill>
                  <a:prstClr val="black"/>
                </a:solidFill>
              </a:rPr>
              <a:t>HP-UX</a:t>
            </a:r>
            <a:r>
              <a:rPr lang="zh-CN" altLang="zh-CN" sz="2000">
                <a:solidFill>
                  <a:prstClr val="black"/>
                </a:solidFill>
              </a:rPr>
              <a:t>以及其他很多基于</a:t>
            </a:r>
            <a:r>
              <a:rPr lang="en-US" altLang="zh-CN" sz="2000">
                <a:solidFill>
                  <a:prstClr val="black"/>
                </a:solidFill>
              </a:rPr>
              <a:t>X11</a:t>
            </a:r>
            <a:r>
              <a:rPr lang="zh-CN" altLang="zh-CN" sz="2000">
                <a:solidFill>
                  <a:prstClr val="black"/>
                </a:solidFill>
              </a:rPr>
              <a:t>的</a:t>
            </a:r>
            <a:r>
              <a:rPr lang="en-US" altLang="zh-CN" sz="2000">
                <a:solidFill>
                  <a:prstClr val="black"/>
                </a:solidFill>
              </a:rPr>
              <a:t>UNIX</a:t>
            </a:r>
            <a:r>
              <a:rPr lang="zh-CN" altLang="zh-CN" sz="2000">
                <a:solidFill>
                  <a:prstClr val="black"/>
                </a:solidFill>
              </a:rPr>
              <a:t>。与此同时，作为</a:t>
            </a:r>
            <a:r>
              <a:rPr lang="en-US" altLang="zh-CN" sz="2000">
                <a:solidFill>
                  <a:prstClr val="black"/>
                </a:solidFill>
              </a:rPr>
              <a:t>Qt</a:t>
            </a:r>
            <a:r>
              <a:rPr lang="zh-CN" altLang="zh-CN" sz="2000">
                <a:solidFill>
                  <a:prstClr val="black"/>
                </a:solidFill>
              </a:rPr>
              <a:t>组成部分之一的</a:t>
            </a:r>
            <a:r>
              <a:rPr lang="en-US" altLang="zh-CN" sz="2000">
                <a:solidFill>
                  <a:prstClr val="black"/>
                </a:solidFill>
              </a:rPr>
              <a:t>Qt/Embedded Linux</a:t>
            </a:r>
            <a:r>
              <a:rPr lang="zh-CN" altLang="zh-CN" sz="2000">
                <a:solidFill>
                  <a:prstClr val="black"/>
                </a:solidFill>
              </a:rPr>
              <a:t>，也为嵌入式系统的开发人员搭建了一套完善的窗口系统和开发平台。</a:t>
            </a:r>
            <a:endParaRPr lang="zh-CN" altLang="en-US" sz="2000">
              <a:solidFill>
                <a:prstClr val="black"/>
              </a:solidFill>
            </a:endParaRPr>
          </a:p>
        </p:txBody>
      </p:sp>
      <p:sp>
        <p:nvSpPr>
          <p:cNvPr id="7172" name="Rectangle 5"/>
          <p:cNvSpPr>
            <a:spLocks noGrp="1" noChangeArrowheads="1"/>
          </p:cNvSpPr>
          <p:nvPr>
            <p:ph type="ctrTitle"/>
          </p:nvPr>
        </p:nvSpPr>
        <p:spPr bwMode="auto">
          <a:xfrm>
            <a:off x="534988" y="381000"/>
            <a:ext cx="5561012" cy="685800"/>
          </a:xfrm>
        </p:spPr>
        <p:txBody>
          <a:bodyPr wrap="square" numCol="1" compatLnSpc="1">
            <a:prstTxWarp prst="textNoShape">
              <a:avLst/>
            </a:prstTxWarp>
          </a:bodyPr>
          <a:lstStyle/>
          <a:p>
            <a:pPr marL="182563"/>
            <a:r>
              <a:rPr lang="en-US" altLang="zh-CN" sz="2800" smtClean="0">
                <a:solidFill>
                  <a:srgbClr val="CC3300"/>
                </a:solidFill>
                <a:effectLst/>
                <a:latin typeface="楷体_GB2312" pitchFamily="49" charset="-122"/>
                <a:ea typeface="楷体_GB2312" pitchFamily="49" charset="-122"/>
              </a:rPr>
              <a:t>Qt C++</a:t>
            </a:r>
            <a:r>
              <a:rPr lang="zh-CN" altLang="en-US" sz="2800" smtClean="0">
                <a:solidFill>
                  <a:srgbClr val="CC3300"/>
                </a:solidFill>
                <a:effectLst/>
                <a:latin typeface="楷体_GB2312" pitchFamily="49" charset="-122"/>
                <a:ea typeface="楷体_GB2312" pitchFamily="49" charset="-122"/>
              </a:rPr>
              <a:t>程序开发优点之一</a:t>
            </a:r>
          </a:p>
        </p:txBody>
      </p:sp>
    </p:spTree>
    <p:extLst>
      <p:ext uri="{BB962C8B-B14F-4D97-AF65-F5344CB8AC3E}">
        <p14:creationId xmlns:p14="http://schemas.microsoft.com/office/powerpoint/2010/main" val="27240053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4530"/>
                                        </p:tgtEl>
                                        <p:attrNameLst>
                                          <p:attrName>style.visibility</p:attrName>
                                        </p:attrNameLst>
                                      </p:cBhvr>
                                      <p:to>
                                        <p:strVal val="visible"/>
                                      </p:to>
                                    </p:set>
                                    <p:animEffect transition="in" filter="checkerboard(across)">
                                      <p:cBhvr>
                                        <p:cTn id="7" dur="500"/>
                                        <p:tgtEl>
                                          <p:spTgt spid="534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34531"/>
                                        </p:tgtEl>
                                        <p:attrNameLst>
                                          <p:attrName>style.visibility</p:attrName>
                                        </p:attrNameLst>
                                      </p:cBhvr>
                                      <p:to>
                                        <p:strVal val="visible"/>
                                      </p:to>
                                    </p:set>
                                    <p:animEffect transition="in" filter="checkerboard(across)">
                                      <p:cBhvr>
                                        <p:cTn id="12" dur="500"/>
                                        <p:tgtEl>
                                          <p:spTgt spid="534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0" grpId="0" autoUpdateAnimBg="0"/>
      <p:bldP spid="534531"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430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1.Qt version 4.5.3 </a:t>
            </a:r>
            <a:r>
              <a:rPr lang="zh-CN" altLang="zh-CN" sz="2000"/>
              <a:t>开发环境安装与配置</a:t>
            </a:r>
            <a:endParaRPr lang="en-US" altLang="zh-CN" sz="2000"/>
          </a:p>
          <a:p>
            <a:pPr algn="just" eaLnBrk="1" fontAlgn="base" hangingPunct="1">
              <a:spcBef>
                <a:spcPct val="0"/>
              </a:spcBef>
              <a:spcAft>
                <a:spcPct val="0"/>
              </a:spcAft>
            </a:pPr>
            <a:endParaRPr lang="en-US" altLang="zh-CN" sz="2000"/>
          </a:p>
          <a:p>
            <a:pPr algn="just" eaLnBrk="1" fontAlgn="base" hangingPunct="1">
              <a:spcBef>
                <a:spcPct val="0"/>
              </a:spcBef>
              <a:spcAft>
                <a:spcPct val="0"/>
              </a:spcAft>
            </a:pPr>
            <a:r>
              <a:rPr lang="zh-CN" altLang="zh-CN" sz="2000"/>
              <a:t>（</a:t>
            </a:r>
            <a:r>
              <a:rPr lang="en-US" altLang="zh-CN" sz="2000"/>
              <a:t>5</a:t>
            </a:r>
            <a:r>
              <a:rPr lang="zh-CN" altLang="zh-CN" sz="2000"/>
              <a:t>）生成</a:t>
            </a:r>
            <a:r>
              <a:rPr lang="en-US" altLang="zh-CN" sz="2000"/>
              <a:t> makefile </a:t>
            </a:r>
            <a:r>
              <a:rPr lang="zh-CN" altLang="zh-CN" sz="2000"/>
              <a:t>文件</a:t>
            </a:r>
            <a:r>
              <a:rPr lang="en-US" altLang="zh-CN" sz="2000"/>
              <a:t> </a:t>
            </a:r>
            <a:endParaRPr lang="zh-CN" altLang="zh-CN" sz="2000"/>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操作命令</a:t>
            </a:r>
            <a:r>
              <a:rPr lang="en-US" altLang="zh-CN" sz="2000">
                <a:solidFill>
                  <a:prstClr val="black"/>
                </a:solidFill>
              </a:rPr>
              <a:t>: # ./configure  //</a:t>
            </a:r>
            <a:r>
              <a:rPr lang="zh-CN" altLang="zh-CN" sz="2000">
                <a:solidFill>
                  <a:prstClr val="black"/>
                </a:solidFill>
              </a:rPr>
              <a:t>配置</a:t>
            </a:r>
            <a:r>
              <a:rPr lang="en-US" altLang="zh-CN" sz="2000">
                <a:solidFill>
                  <a:prstClr val="black"/>
                </a:solidFill>
              </a:rPr>
              <a:t>Qt</a:t>
            </a:r>
            <a:r>
              <a:rPr lang="zh-CN" altLang="zh-CN" sz="2000">
                <a:solidFill>
                  <a:prstClr val="black"/>
                </a:solidFill>
              </a:rPr>
              <a:t>库</a:t>
            </a:r>
          </a:p>
          <a:p>
            <a:pPr algn="just" eaLnBrk="1" fontAlgn="base" hangingPunct="1">
              <a:lnSpc>
                <a:spcPct val="120000"/>
              </a:lnSpc>
              <a:spcBef>
                <a:spcPct val="0"/>
              </a:spcBef>
              <a:spcAft>
                <a:spcPct val="0"/>
              </a:spcAft>
            </a:pPr>
            <a:r>
              <a:rPr lang="zh-CN" altLang="zh-CN" sz="2000">
                <a:solidFill>
                  <a:prstClr val="black"/>
                </a:solidFill>
              </a:rPr>
              <a:t>命令功能：执行当前目录下的</a:t>
            </a:r>
            <a:r>
              <a:rPr lang="en-US" altLang="zh-CN" sz="2000">
                <a:solidFill>
                  <a:prstClr val="black"/>
                </a:solidFill>
              </a:rPr>
              <a:t>config</a:t>
            </a:r>
            <a:r>
              <a:rPr lang="zh-CN" altLang="zh-CN" sz="2000">
                <a:solidFill>
                  <a:prstClr val="black"/>
                </a:solidFill>
              </a:rPr>
              <a:t>配置操作，生成</a:t>
            </a:r>
            <a:r>
              <a:rPr lang="en-US" altLang="zh-CN" sz="2000">
                <a:solidFill>
                  <a:prstClr val="black"/>
                </a:solidFill>
              </a:rPr>
              <a:t>makefile</a:t>
            </a:r>
            <a:r>
              <a:rPr lang="zh-CN" altLang="zh-CN" sz="2000">
                <a:solidFill>
                  <a:prstClr val="black"/>
                </a:solidFill>
              </a:rPr>
              <a:t>文件</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操作时出现提问：“</a:t>
            </a:r>
            <a:r>
              <a:rPr lang="en-US" altLang="zh-CN" sz="2000">
                <a:solidFill>
                  <a:prstClr val="black"/>
                </a:solidFill>
              </a:rPr>
              <a:t>Which edition of Qt do you want to use?</a:t>
            </a:r>
            <a:r>
              <a:rPr lang="zh-CN" altLang="zh-CN" sz="2000">
                <a:solidFill>
                  <a:prstClr val="black"/>
                </a:solidFill>
              </a:rPr>
              <a:t>”</a:t>
            </a:r>
          </a:p>
          <a:p>
            <a:pPr algn="just" eaLnBrk="1" fontAlgn="base" hangingPunct="1">
              <a:lnSpc>
                <a:spcPct val="120000"/>
              </a:lnSpc>
              <a:spcBef>
                <a:spcPct val="0"/>
              </a:spcBef>
              <a:spcAft>
                <a:spcPct val="0"/>
              </a:spcAft>
            </a:pPr>
            <a:r>
              <a:rPr lang="en-US" altLang="zh-CN" sz="2000">
                <a:solidFill>
                  <a:prstClr val="black"/>
                </a:solidFill>
              </a:rPr>
              <a:t>    Type 'c' if you want to use the Commercial Edition .</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键入</a:t>
            </a:r>
            <a:r>
              <a:rPr lang="en-US" altLang="zh-CN" sz="2000">
                <a:solidFill>
                  <a:prstClr val="black"/>
                </a:solidFill>
              </a:rPr>
              <a:t>C</a:t>
            </a:r>
            <a:r>
              <a:rPr lang="zh-CN" altLang="zh-CN" sz="2000">
                <a:solidFill>
                  <a:prstClr val="black"/>
                </a:solidFill>
              </a:rPr>
              <a:t>安装商业版</a:t>
            </a:r>
          </a:p>
          <a:p>
            <a:pPr algn="just" eaLnBrk="1" fontAlgn="base" hangingPunct="1">
              <a:lnSpc>
                <a:spcPct val="120000"/>
              </a:lnSpc>
              <a:spcBef>
                <a:spcPct val="0"/>
              </a:spcBef>
              <a:spcAft>
                <a:spcPct val="0"/>
              </a:spcAft>
            </a:pPr>
            <a:r>
              <a:rPr lang="en-US" altLang="zh-CN" sz="2000">
                <a:solidFill>
                  <a:prstClr val="black"/>
                </a:solidFill>
              </a:rPr>
              <a:t>    Type 'o' if you want to use the Open Source Edition.</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 </a:t>
            </a:r>
            <a:r>
              <a:rPr lang="zh-CN" altLang="zh-CN" sz="2000">
                <a:solidFill>
                  <a:prstClr val="black"/>
                </a:solidFill>
              </a:rPr>
              <a:t>键入</a:t>
            </a:r>
            <a:r>
              <a:rPr lang="en-US" altLang="zh-CN" sz="2000">
                <a:solidFill>
                  <a:prstClr val="black"/>
                </a:solidFill>
              </a:rPr>
              <a:t>o</a:t>
            </a:r>
            <a:r>
              <a:rPr lang="zh-CN" altLang="zh-CN" sz="2000">
                <a:solidFill>
                  <a:prstClr val="black"/>
                </a:solidFill>
              </a:rPr>
              <a:t>安装自由版</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选择键入</a:t>
            </a:r>
            <a:r>
              <a:rPr lang="en-US" altLang="zh-CN" sz="2000">
                <a:solidFill>
                  <a:prstClr val="black"/>
                </a:solidFill>
              </a:rPr>
              <a:t>o</a:t>
            </a:r>
            <a:r>
              <a:rPr lang="zh-CN" altLang="zh-CN" sz="2000">
                <a:solidFill>
                  <a:prstClr val="black"/>
                </a:solidFill>
              </a:rPr>
              <a:t>后出现版权许可界面。 选择</a:t>
            </a:r>
            <a:r>
              <a:rPr lang="en-US" altLang="zh-CN" sz="2000">
                <a:solidFill>
                  <a:prstClr val="black"/>
                </a:solidFill>
              </a:rPr>
              <a:t>  'yes' </a:t>
            </a:r>
            <a:r>
              <a:rPr lang="zh-CN" altLang="zh-CN" sz="2000">
                <a:solidFill>
                  <a:prstClr val="black"/>
                </a:solidFill>
              </a:rPr>
              <a:t>接受许可协议。</a:t>
            </a:r>
          </a:p>
          <a:p>
            <a:pPr algn="just" eaLnBrk="1" fontAlgn="base" hangingPunct="1">
              <a:lnSpc>
                <a:spcPct val="120000"/>
              </a:lnSpc>
              <a:spcBef>
                <a:spcPct val="0"/>
              </a:spcBef>
              <a:spcAft>
                <a:spcPct val="0"/>
              </a:spcAft>
            </a:pPr>
            <a:r>
              <a:rPr lang="zh-CN" altLang="zh-CN" sz="2000">
                <a:solidFill>
                  <a:prstClr val="black"/>
                </a:solidFill>
              </a:rPr>
              <a:t>系统开始生成</a:t>
            </a:r>
            <a:r>
              <a:rPr lang="en-US" altLang="zh-CN" sz="2000">
                <a:solidFill>
                  <a:prstClr val="black"/>
                </a:solidFill>
              </a:rPr>
              <a:t> makefile </a:t>
            </a:r>
            <a:r>
              <a:rPr lang="zh-CN" altLang="zh-CN" sz="2000">
                <a:solidFill>
                  <a:prstClr val="black"/>
                </a:solidFill>
              </a:rPr>
              <a:t>文件。这个大约需要</a:t>
            </a:r>
            <a:r>
              <a:rPr lang="en-US" altLang="zh-CN" sz="2000">
                <a:solidFill>
                  <a:prstClr val="black"/>
                </a:solidFill>
              </a:rPr>
              <a:t> 5 -10 </a:t>
            </a:r>
            <a:r>
              <a:rPr lang="zh-CN" altLang="zh-CN" sz="2000">
                <a:solidFill>
                  <a:prstClr val="black"/>
                </a:solidFill>
              </a:rPr>
              <a:t>分钟的时间。</a:t>
            </a:r>
            <a:endParaRPr lang="zh-CN" altLang="en-US" sz="2000">
              <a:solidFill>
                <a:prstClr val="black"/>
              </a:solidFill>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33229989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1.Qt version 4.5.3 </a:t>
            </a:r>
            <a:r>
              <a:rPr lang="zh-CN" altLang="zh-CN" sz="2000"/>
              <a:t>开发环境安装与配置</a:t>
            </a:r>
            <a:endParaRPr lang="en-US" altLang="zh-CN" sz="2000"/>
          </a:p>
          <a:p>
            <a:pPr algn="just" eaLnBrk="1" fontAlgn="base" hangingPunct="1">
              <a:spcBef>
                <a:spcPct val="0"/>
              </a:spcBef>
              <a:spcAft>
                <a:spcPct val="0"/>
              </a:spcAft>
            </a:pPr>
            <a:endParaRPr lang="en-US" altLang="zh-CN" sz="2000"/>
          </a:p>
          <a:p>
            <a:pPr algn="just" eaLnBrk="1" fontAlgn="base" hangingPunct="1">
              <a:spcBef>
                <a:spcPct val="0"/>
              </a:spcBef>
              <a:spcAft>
                <a:spcPct val="0"/>
              </a:spcAft>
            </a:pPr>
            <a:r>
              <a:rPr lang="zh-CN" altLang="zh-CN" sz="2000"/>
              <a:t>（</a:t>
            </a:r>
            <a:r>
              <a:rPr lang="en-US" altLang="zh-CN" sz="2000"/>
              <a:t>6</a:t>
            </a:r>
            <a:r>
              <a:rPr lang="zh-CN" altLang="zh-CN" sz="2000"/>
              <a:t>）</a:t>
            </a:r>
            <a:r>
              <a:rPr lang="en-US" altLang="zh-CN" sz="2000"/>
              <a:t>Qt </a:t>
            </a:r>
            <a:r>
              <a:rPr lang="zh-CN" altLang="zh-CN" sz="2000"/>
              <a:t>编译生成可执行程序</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操作命令：</a:t>
            </a:r>
            <a:r>
              <a:rPr lang="en-US" altLang="zh-CN" sz="2000">
                <a:solidFill>
                  <a:prstClr val="black"/>
                </a:solidFill>
              </a:rPr>
              <a:t># make    </a:t>
            </a:r>
            <a:endParaRPr lang="zh-CN" altLang="zh-CN" sz="2000">
              <a:solidFill>
                <a:prstClr val="black"/>
              </a:solidFill>
            </a:endParaRPr>
          </a:p>
          <a:p>
            <a:pPr algn="just" eaLnBrk="1" fontAlgn="base" hangingPunct="1">
              <a:lnSpc>
                <a:spcPct val="120000"/>
              </a:lnSpc>
              <a:spcBef>
                <a:spcPct val="0"/>
              </a:spcBef>
              <a:spcAft>
                <a:spcPct val="0"/>
              </a:spcAft>
            </a:pPr>
            <a:r>
              <a:rPr lang="zh-CN" altLang="zh-CN" sz="2000">
                <a:solidFill>
                  <a:prstClr val="black"/>
                </a:solidFill>
              </a:rPr>
              <a:t>命令功能：执行</a:t>
            </a:r>
            <a:r>
              <a:rPr lang="en-US" altLang="zh-CN" sz="2000">
                <a:solidFill>
                  <a:prstClr val="black"/>
                </a:solidFill>
              </a:rPr>
              <a:t>Qt</a:t>
            </a:r>
            <a:r>
              <a:rPr lang="zh-CN" altLang="zh-CN" sz="2000">
                <a:solidFill>
                  <a:prstClr val="black"/>
                </a:solidFill>
              </a:rPr>
              <a:t>编译操作，生成库和编译所有的例程，这个过程时间比较长，需要两个小时左右。</a:t>
            </a:r>
          </a:p>
          <a:p>
            <a:pPr algn="just" eaLnBrk="1" fontAlgn="base" hangingPunct="1">
              <a:spcBef>
                <a:spcPct val="0"/>
              </a:spcBef>
              <a:spcAft>
                <a:spcPct val="0"/>
              </a:spcAft>
            </a:pPr>
            <a:r>
              <a:rPr lang="zh-CN" altLang="zh-CN" sz="2000"/>
              <a:t>（</a:t>
            </a:r>
            <a:r>
              <a:rPr lang="en-US" altLang="zh-CN" sz="2000"/>
              <a:t>7</a:t>
            </a:r>
            <a:r>
              <a:rPr lang="zh-CN" altLang="zh-CN" sz="2000"/>
              <a:t>）</a:t>
            </a:r>
            <a:r>
              <a:rPr lang="en-US" altLang="zh-CN" sz="2000"/>
              <a:t>Qt </a:t>
            </a:r>
            <a:r>
              <a:rPr lang="zh-CN" altLang="zh-CN" sz="2000"/>
              <a:t>安装</a:t>
            </a:r>
            <a:r>
              <a:rPr lang="en-US" altLang="zh-CN" sz="2000"/>
              <a:t> </a:t>
            </a:r>
            <a:endParaRPr lang="zh-CN" altLang="zh-CN" sz="2000"/>
          </a:p>
          <a:p>
            <a:pPr algn="just" eaLnBrk="1" fontAlgn="base" hangingPunct="1">
              <a:lnSpc>
                <a:spcPct val="120000"/>
              </a:lnSpc>
              <a:spcBef>
                <a:spcPct val="0"/>
              </a:spcBef>
              <a:spcAft>
                <a:spcPct val="0"/>
              </a:spcAft>
            </a:pPr>
            <a:r>
              <a:rPr lang="en-US" altLang="zh-CN" sz="2000"/>
              <a:t>    </a:t>
            </a:r>
            <a:r>
              <a:rPr lang="zh-CN" altLang="zh-CN" sz="2000">
                <a:solidFill>
                  <a:prstClr val="black"/>
                </a:solidFill>
              </a:rPr>
              <a:t>操作命令：</a:t>
            </a:r>
            <a:r>
              <a:rPr lang="en-US" altLang="zh-CN" sz="2000">
                <a:solidFill>
                  <a:prstClr val="black"/>
                </a:solidFill>
              </a:rPr>
              <a:t># make install   </a:t>
            </a:r>
            <a:endParaRPr lang="zh-CN" altLang="zh-CN" sz="2000">
              <a:solidFill>
                <a:prstClr val="black"/>
              </a:solidFill>
            </a:endParaRPr>
          </a:p>
          <a:p>
            <a:pPr algn="just" eaLnBrk="1" fontAlgn="base" hangingPunct="1">
              <a:lnSpc>
                <a:spcPct val="120000"/>
              </a:lnSpc>
              <a:spcBef>
                <a:spcPct val="0"/>
              </a:spcBef>
              <a:spcAft>
                <a:spcPct val="0"/>
              </a:spcAft>
            </a:pPr>
            <a:r>
              <a:rPr lang="zh-CN" altLang="zh-CN" sz="2000">
                <a:solidFill>
                  <a:prstClr val="black"/>
                </a:solidFill>
              </a:rPr>
              <a:t>命令功能：执行上述命令，运行</a:t>
            </a:r>
            <a:r>
              <a:rPr lang="en-US" altLang="zh-CN" sz="2000">
                <a:solidFill>
                  <a:prstClr val="black"/>
                </a:solidFill>
              </a:rPr>
              <a:t>Qt </a:t>
            </a:r>
            <a:r>
              <a:rPr lang="zh-CN" altLang="zh-CN" sz="2000">
                <a:solidFill>
                  <a:prstClr val="black"/>
                </a:solidFill>
              </a:rPr>
              <a:t>安装程序，将</a:t>
            </a:r>
            <a:r>
              <a:rPr lang="en-US" altLang="zh-CN" sz="2000">
                <a:solidFill>
                  <a:prstClr val="black"/>
                </a:solidFill>
              </a:rPr>
              <a:t>Qt</a:t>
            </a:r>
            <a:r>
              <a:rPr lang="zh-CN" altLang="zh-CN" sz="2000">
                <a:solidFill>
                  <a:prstClr val="black"/>
                </a:solidFill>
              </a:rPr>
              <a:t>开发系统默认安装至</a:t>
            </a:r>
            <a:r>
              <a:rPr lang="en-US" altLang="zh-CN" sz="2000">
                <a:solidFill>
                  <a:prstClr val="black"/>
                </a:solidFill>
              </a:rPr>
              <a:t> /usr/local/Trolltech/Qt-4.5.3</a:t>
            </a:r>
            <a:r>
              <a:rPr lang="zh-CN" altLang="zh-CN" sz="2000">
                <a:solidFill>
                  <a:prstClr val="black"/>
                </a:solidFill>
              </a:rPr>
              <a:t>目录下，需要约</a:t>
            </a:r>
            <a:r>
              <a:rPr lang="en-US" altLang="zh-CN" sz="2000">
                <a:solidFill>
                  <a:prstClr val="black"/>
                </a:solidFill>
              </a:rPr>
              <a:t> 5-10 </a:t>
            </a:r>
            <a:r>
              <a:rPr lang="zh-CN" altLang="zh-CN" sz="2000">
                <a:solidFill>
                  <a:prstClr val="black"/>
                </a:solidFill>
              </a:rPr>
              <a:t>分钟。正常结束，安装完毕。</a:t>
            </a:r>
          </a:p>
          <a:p>
            <a:pPr algn="just" eaLnBrk="1" fontAlgn="base" hangingPunct="1">
              <a:spcBef>
                <a:spcPct val="0"/>
              </a:spcBef>
              <a:spcAft>
                <a:spcPct val="0"/>
              </a:spcAft>
            </a:pPr>
            <a:r>
              <a:rPr lang="zh-CN" altLang="zh-CN" sz="2000"/>
              <a:t>（</a:t>
            </a:r>
            <a:r>
              <a:rPr lang="en-US" altLang="zh-CN" sz="2000"/>
              <a:t>8</a:t>
            </a:r>
            <a:r>
              <a:rPr lang="zh-CN" altLang="zh-CN" sz="2000"/>
              <a:t>）鉴别</a:t>
            </a:r>
            <a:r>
              <a:rPr lang="en-US" altLang="zh-CN" sz="2000"/>
              <a:t>Qt </a:t>
            </a:r>
            <a:r>
              <a:rPr lang="zh-CN" altLang="zh-CN" sz="2000"/>
              <a:t>是否安装成功</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操作命令：</a:t>
            </a:r>
            <a:r>
              <a:rPr lang="en-US" altLang="zh-CN" sz="2000">
                <a:solidFill>
                  <a:prstClr val="black"/>
                </a:solidFill>
              </a:rPr>
              <a:t># /usr/local/Trolltech/Qt-4.5.3/bin/designer </a:t>
            </a:r>
            <a:endParaRPr lang="zh-CN" altLang="zh-CN" sz="2000">
              <a:solidFill>
                <a:prstClr val="black"/>
              </a:solidFill>
            </a:endParaRPr>
          </a:p>
          <a:p>
            <a:pPr algn="just" eaLnBrk="1" fontAlgn="base" hangingPunct="1">
              <a:lnSpc>
                <a:spcPct val="120000"/>
              </a:lnSpc>
              <a:spcBef>
                <a:spcPct val="0"/>
              </a:spcBef>
              <a:spcAft>
                <a:spcPct val="0"/>
              </a:spcAft>
            </a:pPr>
            <a:r>
              <a:rPr lang="zh-CN" altLang="zh-CN" sz="2000">
                <a:solidFill>
                  <a:prstClr val="black"/>
                </a:solidFill>
              </a:rPr>
              <a:t>命令功能：执行</a:t>
            </a:r>
            <a:r>
              <a:rPr lang="en-US" altLang="zh-CN" sz="2000">
                <a:solidFill>
                  <a:prstClr val="black"/>
                </a:solidFill>
              </a:rPr>
              <a:t>designer </a:t>
            </a:r>
            <a:r>
              <a:rPr lang="zh-CN" altLang="zh-CN" sz="2000">
                <a:solidFill>
                  <a:prstClr val="black"/>
                </a:solidFill>
              </a:rPr>
              <a:t>，看见</a:t>
            </a:r>
            <a:r>
              <a:rPr lang="en-US" altLang="zh-CN" sz="2000">
                <a:solidFill>
                  <a:prstClr val="black"/>
                </a:solidFill>
              </a:rPr>
              <a:t> Qt </a:t>
            </a:r>
            <a:r>
              <a:rPr lang="zh-CN" altLang="zh-CN" sz="2000">
                <a:solidFill>
                  <a:prstClr val="black"/>
                </a:solidFill>
              </a:rPr>
              <a:t>成功启动，也就表明</a:t>
            </a:r>
            <a:r>
              <a:rPr lang="en-US" altLang="zh-CN" sz="2000">
                <a:solidFill>
                  <a:prstClr val="black"/>
                </a:solidFill>
              </a:rPr>
              <a:t> Qt </a:t>
            </a:r>
            <a:r>
              <a:rPr lang="zh-CN" altLang="zh-CN" sz="2000">
                <a:solidFill>
                  <a:prstClr val="black"/>
                </a:solidFill>
              </a:rPr>
              <a:t>安装成功。</a:t>
            </a:r>
            <a:endParaRPr lang="zh-CN" altLang="en-US" sz="2000">
              <a:solidFill>
                <a:prstClr val="black"/>
              </a:solidFill>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13871883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395288" y="981075"/>
            <a:ext cx="8305800" cy="393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2. Qt version 6.0.1 </a:t>
            </a:r>
            <a:r>
              <a:rPr lang="zh-CN" altLang="zh-CN" sz="2000"/>
              <a:t>开发环境在线安装与配置（</a:t>
            </a:r>
            <a:r>
              <a:rPr lang="en-US" altLang="zh-CN" sz="2000"/>
              <a:t>Ubuntu</a:t>
            </a:r>
            <a:r>
              <a:rPr lang="zh-CN" altLang="zh-CN" sz="2000"/>
              <a:t>版）</a:t>
            </a:r>
            <a:endParaRPr lang="en-US" altLang="zh-CN" sz="2000"/>
          </a:p>
          <a:p>
            <a:pPr algn="just" eaLnBrk="1" fontAlgn="base" hangingPunct="1">
              <a:spcBef>
                <a:spcPct val="0"/>
              </a:spcBef>
              <a:spcAft>
                <a:spcPct val="0"/>
              </a:spcAft>
            </a:pPr>
            <a:endParaRPr lang="en-US" altLang="zh-CN" sz="2000"/>
          </a:p>
          <a:p>
            <a:pPr algn="just" eaLnBrk="1" fontAlgn="base" hangingPunct="1">
              <a:spcBef>
                <a:spcPct val="0"/>
              </a:spcBef>
              <a:spcAft>
                <a:spcPct val="0"/>
              </a:spcAft>
            </a:pPr>
            <a:r>
              <a:rPr lang="zh-CN" altLang="zh-CN" sz="2000"/>
              <a:t>（</a:t>
            </a:r>
            <a:r>
              <a:rPr lang="en-US" altLang="zh-CN" sz="2000"/>
              <a:t>1</a:t>
            </a:r>
            <a:r>
              <a:rPr lang="zh-CN" altLang="zh-CN" sz="2000"/>
              <a:t>）第一种方式：手动在线安装</a:t>
            </a:r>
            <a:r>
              <a:rPr lang="en-US" altLang="zh-CN" sz="2000"/>
              <a:t>Qt</a:t>
            </a:r>
            <a:r>
              <a:rPr lang="zh-CN" altLang="zh-CN" sz="2000"/>
              <a:t>开发环境</a:t>
            </a:r>
          </a:p>
          <a:p>
            <a:pPr algn="just" eaLnBrk="1" fontAlgn="base" hangingPunct="1">
              <a:lnSpc>
                <a:spcPct val="120000"/>
              </a:lnSpc>
              <a:spcBef>
                <a:spcPct val="0"/>
              </a:spcBef>
              <a:spcAft>
                <a:spcPct val="0"/>
              </a:spcAft>
            </a:pPr>
            <a:r>
              <a:rPr lang="en-US" altLang="zh-CN" sz="2000"/>
              <a:t>    </a:t>
            </a:r>
            <a:r>
              <a:rPr lang="zh-CN" altLang="zh-CN" sz="2000">
                <a:solidFill>
                  <a:prstClr val="black"/>
                </a:solidFill>
              </a:rPr>
              <a:t>首先以超级用户身份登陆（</a:t>
            </a:r>
            <a:r>
              <a:rPr lang="en-US" altLang="zh-CN" sz="2000">
                <a:solidFill>
                  <a:prstClr val="black"/>
                </a:solidFill>
              </a:rPr>
              <a:t>root</a:t>
            </a:r>
            <a:r>
              <a:rPr lang="zh-CN" altLang="zh-CN" sz="2000">
                <a:solidFill>
                  <a:prstClr val="black"/>
                </a:solidFill>
              </a:rPr>
              <a:t>）到终端 ，然后在</a:t>
            </a:r>
            <a:r>
              <a:rPr lang="en-US" altLang="zh-CN" sz="2000">
                <a:solidFill>
                  <a:prstClr val="black"/>
                </a:solidFill>
              </a:rPr>
              <a:t>#</a:t>
            </a:r>
            <a:r>
              <a:rPr lang="zh-CN" altLang="zh-CN" sz="2000">
                <a:solidFill>
                  <a:prstClr val="black"/>
                </a:solidFill>
              </a:rPr>
              <a:t>号提示符下依次执行下列操：</a:t>
            </a:r>
          </a:p>
          <a:p>
            <a:pPr algn="just" eaLnBrk="1" fontAlgn="base" hangingPunct="1">
              <a:lnSpc>
                <a:spcPct val="120000"/>
              </a:lnSpc>
              <a:spcBef>
                <a:spcPct val="0"/>
              </a:spcBef>
              <a:spcAft>
                <a:spcPct val="0"/>
              </a:spcAft>
            </a:pPr>
            <a:r>
              <a:rPr lang="en-US" altLang="zh-CN" sz="2000">
                <a:solidFill>
                  <a:prstClr val="black"/>
                </a:solidFill>
              </a:rPr>
              <a:t>    #sudo apt-get install Qt4-dev-tools</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#sudo apt-get Qt4-doc </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#sudo apt-get Qt4-Qtconfig </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#sudo apt-get Qt4-demos</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#sudo apt-get Qt4-designer</a:t>
            </a:r>
            <a:endParaRPr lang="zh-CN" altLang="zh-CN" sz="2000">
              <a:solidFill>
                <a:prstClr val="black"/>
              </a:solidFill>
            </a:endParaRPr>
          </a:p>
          <a:p>
            <a:pPr algn="just" eaLnBrk="1" fontAlgn="base" hangingPunct="1">
              <a:lnSpc>
                <a:spcPct val="120000"/>
              </a:lnSpc>
              <a:spcBef>
                <a:spcPct val="0"/>
              </a:spcBef>
              <a:spcAft>
                <a:spcPct val="0"/>
              </a:spcAft>
            </a:pPr>
            <a:r>
              <a:rPr lang="en-US" altLang="zh-CN" sz="2000">
                <a:solidFill>
                  <a:prstClr val="black"/>
                </a:solidFill>
              </a:rPr>
              <a:t>    #sudo aptitude install Qt Creator</a:t>
            </a:r>
            <a:endParaRPr lang="zh-CN" altLang="zh-CN" sz="2000">
              <a:solidFill>
                <a:prstClr val="black"/>
              </a:solidFill>
            </a:endParaRP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4085506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250825" y="981075"/>
            <a:ext cx="8450263" cy="496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400"/>
              <a:t>2. Qt version 6.0.1 </a:t>
            </a:r>
            <a:r>
              <a:rPr lang="zh-CN" altLang="zh-CN" sz="2400"/>
              <a:t>开发环境在线安装与配置（</a:t>
            </a:r>
            <a:r>
              <a:rPr lang="en-US" altLang="zh-CN" sz="2400"/>
              <a:t>Ubuntu</a:t>
            </a:r>
            <a:r>
              <a:rPr lang="zh-CN" altLang="zh-CN" sz="2400"/>
              <a:t>版）</a:t>
            </a:r>
            <a:endParaRPr lang="en-US" altLang="zh-CN" sz="2400"/>
          </a:p>
          <a:p>
            <a:pPr algn="ctr" eaLnBrk="1" fontAlgn="base" hangingPunct="1">
              <a:spcBef>
                <a:spcPct val="0"/>
              </a:spcBef>
              <a:spcAft>
                <a:spcPct val="0"/>
              </a:spcAft>
            </a:pPr>
            <a:endParaRPr lang="en-US" altLang="zh-CN" sz="2400"/>
          </a:p>
          <a:p>
            <a:pPr algn="just" eaLnBrk="1" fontAlgn="base" hangingPunct="1">
              <a:spcBef>
                <a:spcPct val="0"/>
              </a:spcBef>
              <a:spcAft>
                <a:spcPct val="0"/>
              </a:spcAft>
            </a:pPr>
            <a:r>
              <a:rPr lang="zh-CN" altLang="zh-CN" sz="2400"/>
              <a:t>（</a:t>
            </a:r>
            <a:r>
              <a:rPr lang="en-US" altLang="zh-CN" sz="2400"/>
              <a:t>2</a:t>
            </a:r>
            <a:r>
              <a:rPr lang="zh-CN" altLang="zh-CN" sz="2400"/>
              <a:t>）第二种方式：</a:t>
            </a:r>
            <a:r>
              <a:rPr lang="en-US" altLang="zh-CN" sz="2400"/>
              <a:t>Ubuntu</a:t>
            </a:r>
            <a:r>
              <a:rPr lang="zh-CN" altLang="zh-CN" sz="2400"/>
              <a:t>软件中心在线自动安装</a:t>
            </a:r>
            <a:r>
              <a:rPr lang="en-US" altLang="zh-CN" sz="2400"/>
              <a:t>Qt</a:t>
            </a:r>
            <a:r>
              <a:rPr lang="zh-CN" altLang="zh-CN" sz="2400"/>
              <a:t>开发环境</a:t>
            </a:r>
          </a:p>
          <a:p>
            <a:pPr algn="just" eaLnBrk="1" fontAlgn="base" hangingPunct="1">
              <a:lnSpc>
                <a:spcPct val="120000"/>
              </a:lnSpc>
              <a:spcBef>
                <a:spcPct val="0"/>
              </a:spcBef>
              <a:spcAft>
                <a:spcPct val="0"/>
              </a:spcAft>
            </a:pPr>
            <a:r>
              <a:rPr lang="en-US" altLang="zh-CN" sz="2400"/>
              <a:t> </a:t>
            </a:r>
            <a:r>
              <a:rPr lang="en-US" altLang="zh-CN" sz="2400">
                <a:solidFill>
                  <a:prstClr val="black"/>
                </a:solidFill>
              </a:rPr>
              <a:t> </a:t>
            </a:r>
            <a:r>
              <a:rPr lang="zh-CN" altLang="zh-CN" sz="2000">
                <a:solidFill>
                  <a:prstClr val="black"/>
                </a:solidFill>
              </a:rPr>
              <a:t>①以管理员用户身份登陆到</a:t>
            </a:r>
            <a:r>
              <a:rPr lang="en-US" altLang="zh-CN" sz="2000">
                <a:solidFill>
                  <a:prstClr val="black"/>
                </a:solidFill>
              </a:rPr>
              <a:t>Ubuntu</a:t>
            </a:r>
            <a:r>
              <a:rPr lang="zh-CN" altLang="zh-CN" sz="2000">
                <a:solidFill>
                  <a:prstClr val="black"/>
                </a:solidFill>
              </a:rPr>
              <a:t>桌面环境，确保机器能连接互联网。</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②在</a:t>
            </a:r>
            <a:r>
              <a:rPr lang="en-US" altLang="zh-CN" sz="2000">
                <a:solidFill>
                  <a:prstClr val="black"/>
                </a:solidFill>
              </a:rPr>
              <a:t>Ubuntu</a:t>
            </a:r>
            <a:r>
              <a:rPr lang="zh-CN" altLang="zh-CN" sz="2000">
                <a:solidFill>
                  <a:prstClr val="black"/>
                </a:solidFill>
              </a:rPr>
              <a:t>桌面环境的左侧找到“</a:t>
            </a:r>
            <a:r>
              <a:rPr lang="en-US" altLang="zh-CN" sz="2000">
                <a:solidFill>
                  <a:prstClr val="black"/>
                </a:solidFill>
              </a:rPr>
              <a:t>Ubuntu</a:t>
            </a:r>
            <a:r>
              <a:rPr lang="zh-CN" altLang="zh-CN" sz="2000">
                <a:solidFill>
                  <a:prstClr val="black"/>
                </a:solidFill>
              </a:rPr>
              <a:t>软件中心”，鼠标单击打开</a:t>
            </a:r>
            <a:r>
              <a:rPr lang="en-US" altLang="zh-CN" sz="2000">
                <a:solidFill>
                  <a:prstClr val="black"/>
                </a:solidFill>
              </a:rPr>
              <a:t>Ubuntu</a:t>
            </a:r>
            <a:r>
              <a:rPr lang="zh-CN" altLang="zh-CN" sz="2000">
                <a:solidFill>
                  <a:prstClr val="black"/>
                </a:solidFill>
              </a:rPr>
              <a:t>软件中心窗口。</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③在打开的</a:t>
            </a:r>
            <a:r>
              <a:rPr lang="en-US" altLang="zh-CN" sz="2000">
                <a:solidFill>
                  <a:prstClr val="black"/>
                </a:solidFill>
              </a:rPr>
              <a:t>Ubuntu</a:t>
            </a:r>
            <a:r>
              <a:rPr lang="zh-CN" altLang="zh-CN" sz="2000">
                <a:solidFill>
                  <a:prstClr val="black"/>
                </a:solidFill>
              </a:rPr>
              <a:t>软件中心窗口左侧列表中鼠标单击“开发工具”，选项，弹出“开发工具窗口”。</a:t>
            </a:r>
          </a:p>
          <a:p>
            <a:pPr algn="just" eaLnBrk="1" fontAlgn="base" hangingPunct="1">
              <a:lnSpc>
                <a:spcPct val="120000"/>
              </a:lnSpc>
              <a:spcBef>
                <a:spcPct val="0"/>
              </a:spcBef>
              <a:spcAft>
                <a:spcPct val="0"/>
              </a:spcAft>
            </a:pPr>
            <a:r>
              <a:rPr lang="en-US" altLang="zh-CN" sz="2000">
                <a:solidFill>
                  <a:prstClr val="black"/>
                </a:solidFill>
              </a:rPr>
              <a:t> </a:t>
            </a:r>
            <a:r>
              <a:rPr lang="zh-CN" altLang="zh-CN" sz="2000">
                <a:solidFill>
                  <a:prstClr val="black"/>
                </a:solidFill>
              </a:rPr>
              <a:t>④在 “开发工具窗口”中单击“集成开发环境”图标。弹出“集成开发环境”列</a:t>
            </a:r>
          </a:p>
          <a:p>
            <a:pPr algn="just" eaLnBrk="1" fontAlgn="base" hangingPunct="1">
              <a:lnSpc>
                <a:spcPct val="120000"/>
              </a:lnSpc>
              <a:spcBef>
                <a:spcPct val="0"/>
              </a:spcBef>
              <a:spcAft>
                <a:spcPct val="0"/>
              </a:spcAft>
            </a:pPr>
            <a:r>
              <a:rPr lang="zh-CN" altLang="zh-CN" sz="2000">
                <a:solidFill>
                  <a:prstClr val="black"/>
                </a:solidFill>
              </a:rPr>
              <a:t>⑤在“集成开发环境”列表中找到“</a:t>
            </a:r>
            <a:r>
              <a:rPr lang="en-US" altLang="zh-CN" sz="2000">
                <a:solidFill>
                  <a:prstClr val="black"/>
                </a:solidFill>
              </a:rPr>
              <a:t>Qt</a:t>
            </a:r>
            <a:r>
              <a:rPr lang="zh-CN" altLang="zh-CN" sz="2000">
                <a:solidFill>
                  <a:prstClr val="black"/>
                </a:solidFill>
              </a:rPr>
              <a:t>创造器、集成开发环境”并用鼠标单击选中，此时在其右侧出现“安装”按钮，用鼠标单击它，这时系统会连接互联网，在互联网上找到</a:t>
            </a:r>
            <a:r>
              <a:rPr lang="en-US" altLang="zh-CN" sz="2000">
                <a:solidFill>
                  <a:prstClr val="black"/>
                </a:solidFill>
              </a:rPr>
              <a:t>Qt</a:t>
            </a:r>
            <a:r>
              <a:rPr lang="zh-CN" altLang="zh-CN" sz="2000">
                <a:solidFill>
                  <a:prstClr val="black"/>
                </a:solidFill>
              </a:rPr>
              <a:t>集成环境安装软件并自动下载安装。</a:t>
            </a:r>
          </a:p>
        </p:txBody>
      </p:sp>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spTree>
    <p:extLst>
      <p:ext uri="{BB962C8B-B14F-4D97-AF65-F5344CB8AC3E}">
        <p14:creationId xmlns:p14="http://schemas.microsoft.com/office/powerpoint/2010/main" val="21966863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pic>
        <p:nvPicPr>
          <p:cNvPr id="38915" name="Picture 2" descr="QtSetup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908050"/>
            <a:ext cx="799147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3254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pic>
        <p:nvPicPr>
          <p:cNvPr id="39939" name="Picture 2" descr="QtSetup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125538"/>
            <a:ext cx="7704137"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5777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pic>
        <p:nvPicPr>
          <p:cNvPr id="40963" name="Picture 2" descr="QtSetup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836613"/>
            <a:ext cx="820737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1935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395288" y="188913"/>
            <a:ext cx="8431212" cy="609600"/>
          </a:xfrm>
        </p:spPr>
        <p:txBody>
          <a:bodyPr/>
          <a:lstStyle/>
          <a:p>
            <a:r>
              <a:rPr lang="en-US" altLang="zh-CN" sz="2400" b="1" smtClean="0">
                <a:solidFill>
                  <a:srgbClr val="C00000"/>
                </a:solidFill>
              </a:rPr>
              <a:t>1.2.2  Linux</a:t>
            </a:r>
            <a:r>
              <a:rPr lang="zh-CN" altLang="zh-CN" sz="2400" b="1" smtClean="0">
                <a:solidFill>
                  <a:srgbClr val="C00000"/>
                </a:solidFill>
              </a:rPr>
              <a:t>平台下</a:t>
            </a:r>
            <a:r>
              <a:rPr lang="en-US" altLang="zh-CN" sz="2400" b="1" smtClean="0">
                <a:solidFill>
                  <a:srgbClr val="C00000"/>
                </a:solidFill>
              </a:rPr>
              <a:t>Qt</a:t>
            </a:r>
            <a:r>
              <a:rPr lang="zh-CN" altLang="zh-CN" sz="2400" b="1" smtClean="0">
                <a:solidFill>
                  <a:srgbClr val="C00000"/>
                </a:solidFill>
              </a:rPr>
              <a:t>的</a:t>
            </a:r>
            <a:r>
              <a:rPr lang="en-US" altLang="zh-CN" sz="2400" b="1" smtClean="0">
                <a:solidFill>
                  <a:srgbClr val="C00000"/>
                </a:solidFill>
              </a:rPr>
              <a:t>C++</a:t>
            </a:r>
            <a:r>
              <a:rPr lang="zh-CN" altLang="zh-CN" sz="2400" b="1" smtClean="0">
                <a:solidFill>
                  <a:srgbClr val="C00000"/>
                </a:solidFill>
              </a:rPr>
              <a:t>语言开发环境安装与配置</a:t>
            </a:r>
          </a:p>
        </p:txBody>
      </p:sp>
      <p:pic>
        <p:nvPicPr>
          <p:cNvPr id="41987" name="Picture 2" descr="QtSetup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6013" y="981075"/>
            <a:ext cx="7100887"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30054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916113"/>
            <a:ext cx="8305800"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buClr>
                <a:srgbClr val="297FD5"/>
              </a:buClr>
            </a:pPr>
            <a:r>
              <a:rPr lang="en-US" altLang="zh-CN" sz="2000"/>
              <a:t>         </a:t>
            </a:r>
            <a:r>
              <a:rPr lang="en-US" altLang="zh-CN" sz="2000">
                <a:solidFill>
                  <a:prstClr val="black"/>
                </a:solidFill>
              </a:rPr>
              <a:t>Qt Creator</a:t>
            </a:r>
            <a:r>
              <a:rPr lang="zh-CN" altLang="zh-CN" sz="2000">
                <a:solidFill>
                  <a:prstClr val="black"/>
                </a:solidFill>
              </a:rPr>
              <a:t>提供了一个集源程序代码</a:t>
            </a:r>
            <a:r>
              <a:rPr lang="zh-CN" altLang="zh-CN" sz="2000"/>
              <a:t>编辑、编译、调试和运行</a:t>
            </a:r>
            <a:r>
              <a:rPr lang="zh-CN" altLang="zh-CN" sz="2000">
                <a:solidFill>
                  <a:prstClr val="black"/>
                </a:solidFill>
              </a:rPr>
              <a:t>于一体的可视化开发环境，即所谓的集成开发环境。它包含</a:t>
            </a:r>
            <a:r>
              <a:rPr lang="zh-CN" altLang="zh-CN" sz="2000"/>
              <a:t>文本编辑器、源代码浏览器、资源编辑器、代码调试和工程编译</a:t>
            </a:r>
            <a:r>
              <a:rPr lang="zh-CN" altLang="zh-CN" sz="2000">
                <a:solidFill>
                  <a:prstClr val="black"/>
                </a:solidFill>
              </a:rPr>
              <a:t>等工具，以及</a:t>
            </a:r>
            <a:r>
              <a:rPr lang="zh-CN" altLang="zh-CN" sz="2000"/>
              <a:t>联机帮助</a:t>
            </a:r>
            <a:r>
              <a:rPr lang="zh-CN" altLang="zh-CN" sz="2000">
                <a:solidFill>
                  <a:prstClr val="black"/>
                </a:solidFill>
              </a:rPr>
              <a:t>文档。集成开发环境是程序员同</a:t>
            </a:r>
            <a:r>
              <a:rPr lang="en-US" altLang="zh-CN" sz="2000">
                <a:solidFill>
                  <a:prstClr val="black"/>
                </a:solidFill>
              </a:rPr>
              <a:t>C++</a:t>
            </a:r>
            <a:r>
              <a:rPr lang="zh-CN" altLang="zh-CN" sz="2000">
                <a:solidFill>
                  <a:prstClr val="black"/>
                </a:solidFill>
              </a:rPr>
              <a:t>的交互界面，通过它，程序员可以完成创建、编辑、编译、调试、修改应用程序等的各种操作，掌握集成开发环境各个组成部分的功能并学会熟练使用对于程序设计的效率至关重要。</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533400" y="1143000"/>
            <a:ext cx="8431213" cy="609600"/>
          </a:xfrm>
        </p:spPr>
        <p:txBody>
          <a:bodyPr/>
          <a:lstStyle/>
          <a:p>
            <a:pPr algn="just"/>
            <a:r>
              <a:rPr lang="en-US" altLang="zh-CN" sz="2400" b="1" smtClean="0">
                <a:solidFill>
                  <a:srgbClr val="C00000"/>
                </a:solidFill>
              </a:rPr>
              <a:t>1.3.1  Qt Creator</a:t>
            </a:r>
            <a:r>
              <a:rPr lang="zh-CN" altLang="zh-CN" sz="2400" b="1" smtClean="0">
                <a:solidFill>
                  <a:srgbClr val="C00000"/>
                </a:solidFill>
              </a:rPr>
              <a:t>集成开发环境</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a:solidFill>
                  <a:srgbClr val="FF0000"/>
                </a:solidFill>
                <a:latin typeface="+mn-lt"/>
                <a:ea typeface="+mn-ea"/>
                <a:cs typeface="+mn-cs"/>
              </a:rPr>
              <a:t>1.3  Qt Creator</a:t>
            </a:r>
            <a:r>
              <a:rPr lang="zh-CN" altLang="zh-CN" sz="2400" dirty="0">
                <a:solidFill>
                  <a:srgbClr val="FF0000"/>
                </a:solidFill>
                <a:latin typeface="+mn-lt"/>
                <a:ea typeface="+mn-ea"/>
                <a:cs typeface="+mn-cs"/>
              </a:rPr>
              <a:t>集成开发环境</a:t>
            </a:r>
          </a:p>
        </p:txBody>
      </p:sp>
    </p:spTree>
    <p:extLst>
      <p:ext uri="{BB962C8B-B14F-4D97-AF65-F5344CB8AC3E}">
        <p14:creationId xmlns:p14="http://schemas.microsoft.com/office/powerpoint/2010/main" val="30164478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916113"/>
            <a:ext cx="830580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buClr>
                <a:srgbClr val="297FD5"/>
              </a:buClr>
              <a:buFont typeface="Wingdings" pitchFamily="2" charset="2"/>
              <a:buChar char="u"/>
            </a:pPr>
            <a:r>
              <a:rPr lang="en-US" altLang="zh-CN" sz="2000"/>
              <a:t> </a:t>
            </a:r>
            <a:r>
              <a:rPr lang="en-US" altLang="zh-CN" sz="2000">
                <a:solidFill>
                  <a:prstClr val="black"/>
                </a:solidFill>
              </a:rPr>
              <a:t>Windows</a:t>
            </a:r>
            <a:r>
              <a:rPr lang="zh-CN" altLang="zh-CN" sz="2000">
                <a:solidFill>
                  <a:prstClr val="black"/>
                </a:solidFill>
              </a:rPr>
              <a:t>操作平台下，从</a:t>
            </a:r>
            <a:r>
              <a:rPr lang="en-US" altLang="zh-CN" sz="2000">
                <a:solidFill>
                  <a:prstClr val="black"/>
                </a:solidFill>
              </a:rPr>
              <a:t>PC</a:t>
            </a:r>
            <a:r>
              <a:rPr lang="zh-CN" altLang="zh-CN" sz="2000">
                <a:solidFill>
                  <a:prstClr val="black"/>
                </a:solidFill>
              </a:rPr>
              <a:t>桌面用鼠标依次选择并点击“开始”一“程序”一</a:t>
            </a:r>
            <a:r>
              <a:rPr lang="en-US" altLang="zh-CN" sz="2000">
                <a:solidFill>
                  <a:prstClr val="black"/>
                </a:solidFill>
              </a:rPr>
              <a:t> Qt Creator</a:t>
            </a:r>
            <a:r>
              <a:rPr lang="zh-CN" altLang="zh-CN" sz="2000">
                <a:solidFill>
                  <a:prstClr val="black"/>
                </a:solidFill>
              </a:rPr>
              <a:t>，就执行</a:t>
            </a:r>
            <a:r>
              <a:rPr lang="en-US" altLang="zh-CN" sz="2000">
                <a:solidFill>
                  <a:prstClr val="black"/>
                </a:solidFill>
              </a:rPr>
              <a:t>Qt Creator</a:t>
            </a:r>
            <a:r>
              <a:rPr lang="zh-CN" altLang="zh-CN" sz="2000">
                <a:solidFill>
                  <a:prstClr val="black"/>
                </a:solidFill>
              </a:rPr>
              <a:t>集成开发环境程序。</a:t>
            </a:r>
            <a:endParaRPr lang="en-US" altLang="zh-CN" sz="2000">
              <a:solidFill>
                <a:prstClr val="black"/>
              </a:solidFill>
            </a:endParaRPr>
          </a:p>
          <a:p>
            <a:pPr eaLnBrk="1" fontAlgn="base" hangingPunct="1">
              <a:lnSpc>
                <a:spcPct val="180000"/>
              </a:lnSpc>
              <a:spcBef>
                <a:spcPct val="0"/>
              </a:spcBef>
              <a:spcAft>
                <a:spcPct val="0"/>
              </a:spcAft>
              <a:buClr>
                <a:srgbClr val="297FD5"/>
              </a:buClr>
              <a:buFont typeface="Wingdings" pitchFamily="2" charset="2"/>
              <a:buChar char="u"/>
            </a:pPr>
            <a:r>
              <a:rPr lang="en-US" altLang="zh-CN" sz="2000">
                <a:solidFill>
                  <a:prstClr val="black"/>
                </a:solidFill>
              </a:rPr>
              <a:t>Linux</a:t>
            </a:r>
            <a:r>
              <a:rPr lang="zh-CN" altLang="zh-CN" sz="2000">
                <a:solidFill>
                  <a:prstClr val="black"/>
                </a:solidFill>
              </a:rPr>
              <a:t>操作平台下，从电脑桌面用鼠标依次选择并点击“</a:t>
            </a:r>
            <a:r>
              <a:rPr lang="en-US" altLang="zh-CN" sz="2000">
                <a:solidFill>
                  <a:prstClr val="black"/>
                </a:solidFill>
              </a:rPr>
              <a:t>Applications</a:t>
            </a:r>
            <a:r>
              <a:rPr lang="zh-CN" altLang="zh-CN" sz="2000">
                <a:solidFill>
                  <a:prstClr val="black"/>
                </a:solidFill>
              </a:rPr>
              <a:t>”一“</a:t>
            </a:r>
            <a:r>
              <a:rPr lang="en-US" altLang="zh-CN" sz="2000">
                <a:solidFill>
                  <a:prstClr val="black"/>
                </a:solidFill>
              </a:rPr>
              <a:t>programming</a:t>
            </a:r>
            <a:r>
              <a:rPr lang="zh-CN" altLang="zh-CN" sz="2000">
                <a:solidFill>
                  <a:prstClr val="black"/>
                </a:solidFill>
              </a:rPr>
              <a:t>”一</a:t>
            </a:r>
            <a:r>
              <a:rPr lang="en-US" altLang="zh-CN" sz="2000">
                <a:solidFill>
                  <a:prstClr val="black"/>
                </a:solidFill>
              </a:rPr>
              <a:t> Qt Creator</a:t>
            </a:r>
            <a:r>
              <a:rPr lang="zh-CN" altLang="zh-CN" sz="2000">
                <a:solidFill>
                  <a:prstClr val="black"/>
                </a:solidFill>
              </a:rPr>
              <a:t>，同样也执行</a:t>
            </a:r>
            <a:r>
              <a:rPr lang="en-US" altLang="zh-CN" sz="2000">
                <a:solidFill>
                  <a:prstClr val="black"/>
                </a:solidFill>
              </a:rPr>
              <a:t>Qt Creator</a:t>
            </a:r>
            <a:r>
              <a:rPr lang="zh-CN" altLang="zh-CN" sz="2000">
                <a:solidFill>
                  <a:prstClr val="black"/>
                </a:solidFill>
              </a:rPr>
              <a:t>集成开发环境程序。</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533400" y="1143000"/>
            <a:ext cx="8431213" cy="609600"/>
          </a:xfrm>
        </p:spPr>
        <p:txBody>
          <a:bodyPr/>
          <a:lstStyle/>
          <a:p>
            <a:pPr algn="just"/>
            <a:r>
              <a:rPr lang="en-US" altLang="zh-CN" sz="2400" b="1" smtClean="0">
                <a:solidFill>
                  <a:srgbClr val="C00000"/>
                </a:solidFill>
              </a:rPr>
              <a:t>1.3.1  Qt Creator</a:t>
            </a:r>
            <a:r>
              <a:rPr lang="zh-CN" altLang="zh-CN" sz="2400" b="1" smtClean="0">
                <a:solidFill>
                  <a:srgbClr val="C00000"/>
                </a:solidFill>
              </a:rPr>
              <a:t>集成开发环境</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a:solidFill>
                  <a:srgbClr val="FF0000"/>
                </a:solidFill>
                <a:latin typeface="+mn-lt"/>
                <a:ea typeface="+mn-ea"/>
                <a:cs typeface="+mn-cs"/>
              </a:rPr>
              <a:t>1.3  Qt Creator</a:t>
            </a:r>
            <a:r>
              <a:rPr lang="zh-CN" altLang="zh-CN" sz="2400" dirty="0">
                <a:solidFill>
                  <a:srgbClr val="FF0000"/>
                </a:solidFill>
                <a:latin typeface="+mn-lt"/>
                <a:ea typeface="+mn-ea"/>
                <a:cs typeface="+mn-cs"/>
              </a:rPr>
              <a:t>集成开发环境</a:t>
            </a:r>
          </a:p>
        </p:txBody>
      </p:sp>
    </p:spTree>
    <p:extLst>
      <p:ext uri="{BB962C8B-B14F-4D97-AF65-F5344CB8AC3E}">
        <p14:creationId xmlns:p14="http://schemas.microsoft.com/office/powerpoint/2010/main" val="1493863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4530" name="Text Box 2"/>
          <p:cNvSpPr txBox="1">
            <a:spLocks noChangeArrowheads="1"/>
          </p:cNvSpPr>
          <p:nvPr/>
        </p:nvSpPr>
        <p:spPr bwMode="auto">
          <a:xfrm>
            <a:off x="611188" y="1484313"/>
            <a:ext cx="80010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pPr>
            <a:r>
              <a:rPr lang="en-US" altLang="zh-CN" sz="2400"/>
              <a:t>Qt</a:t>
            </a:r>
            <a:r>
              <a:rPr lang="zh-CN" altLang="zh-CN" sz="2400"/>
              <a:t>具有友好的线帮助文档系统。</a:t>
            </a:r>
            <a:endParaRPr lang="zh-CN" altLang="en-US" sz="2400">
              <a:solidFill>
                <a:srgbClr val="C00000"/>
              </a:solidFill>
            </a:endParaRPr>
          </a:p>
        </p:txBody>
      </p:sp>
      <p:sp>
        <p:nvSpPr>
          <p:cNvPr id="534531" name="Text Box 3"/>
          <p:cNvSpPr txBox="1">
            <a:spLocks noChangeArrowheads="1"/>
          </p:cNvSpPr>
          <p:nvPr/>
        </p:nvSpPr>
        <p:spPr bwMode="auto">
          <a:xfrm>
            <a:off x="250825" y="2205038"/>
            <a:ext cx="8137525"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50000"/>
              </a:lnSpc>
              <a:spcBef>
                <a:spcPct val="0"/>
              </a:spcBef>
              <a:spcAft>
                <a:spcPct val="0"/>
              </a:spcAft>
            </a:pPr>
            <a:r>
              <a:rPr lang="en-US" altLang="zh-CN" sz="2400"/>
              <a:t>               </a:t>
            </a:r>
            <a:r>
              <a:rPr lang="zh-CN" altLang="zh-CN" sz="2400">
                <a:solidFill>
                  <a:prstClr val="black"/>
                </a:solidFill>
              </a:rPr>
              <a:t>通过在线文档的帮助，只需轻点鼠标或者简单敲击几下键盘，就可以轻易制作出简单的</a:t>
            </a:r>
            <a:r>
              <a:rPr lang="en-US" altLang="zh-CN" sz="2400">
                <a:solidFill>
                  <a:prstClr val="black"/>
                </a:solidFill>
              </a:rPr>
              <a:t>"Hello World</a:t>
            </a:r>
            <a:r>
              <a:rPr lang="zh-CN" altLang="zh-CN" sz="2400">
                <a:solidFill>
                  <a:prstClr val="black"/>
                </a:solidFill>
              </a:rPr>
              <a:t>”欢迎对话框，或者甚至是功能更为强大的软件系统。</a:t>
            </a:r>
            <a:endParaRPr lang="zh-CN" altLang="en-US" sz="2400">
              <a:solidFill>
                <a:prstClr val="black"/>
              </a:solidFill>
            </a:endParaRPr>
          </a:p>
        </p:txBody>
      </p:sp>
      <p:sp>
        <p:nvSpPr>
          <p:cNvPr id="8196" name="Rectangle 5"/>
          <p:cNvSpPr>
            <a:spLocks noGrp="1" noChangeArrowheads="1"/>
          </p:cNvSpPr>
          <p:nvPr>
            <p:ph type="ctrTitle"/>
          </p:nvPr>
        </p:nvSpPr>
        <p:spPr bwMode="auto">
          <a:xfrm>
            <a:off x="534988" y="381000"/>
            <a:ext cx="5561012" cy="685800"/>
          </a:xfrm>
        </p:spPr>
        <p:txBody>
          <a:bodyPr wrap="square" numCol="1" compatLnSpc="1">
            <a:prstTxWarp prst="textNoShape">
              <a:avLst/>
            </a:prstTxWarp>
          </a:bodyPr>
          <a:lstStyle/>
          <a:p>
            <a:pPr marL="182563"/>
            <a:r>
              <a:rPr lang="en-US" altLang="zh-CN" sz="2800" smtClean="0">
                <a:solidFill>
                  <a:srgbClr val="CC3300"/>
                </a:solidFill>
                <a:effectLst/>
                <a:latin typeface="楷体_GB2312" pitchFamily="49" charset="-122"/>
                <a:ea typeface="楷体_GB2312" pitchFamily="49" charset="-122"/>
              </a:rPr>
              <a:t>Qt C++</a:t>
            </a:r>
            <a:r>
              <a:rPr lang="zh-CN" altLang="en-US" sz="2800" smtClean="0">
                <a:solidFill>
                  <a:srgbClr val="CC3300"/>
                </a:solidFill>
                <a:effectLst/>
                <a:latin typeface="楷体_GB2312" pitchFamily="49" charset="-122"/>
                <a:ea typeface="楷体_GB2312" pitchFamily="49" charset="-122"/>
              </a:rPr>
              <a:t>程序开发优点之二</a:t>
            </a:r>
          </a:p>
        </p:txBody>
      </p:sp>
    </p:spTree>
    <p:extLst>
      <p:ext uri="{BB962C8B-B14F-4D97-AF65-F5344CB8AC3E}">
        <p14:creationId xmlns:p14="http://schemas.microsoft.com/office/powerpoint/2010/main" val="15960463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4530"/>
                                        </p:tgtEl>
                                        <p:attrNameLst>
                                          <p:attrName>style.visibility</p:attrName>
                                        </p:attrNameLst>
                                      </p:cBhvr>
                                      <p:to>
                                        <p:strVal val="visible"/>
                                      </p:to>
                                    </p:set>
                                    <p:animEffect transition="in" filter="checkerboard(across)">
                                      <p:cBhvr>
                                        <p:cTn id="7" dur="500"/>
                                        <p:tgtEl>
                                          <p:spTgt spid="534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34531"/>
                                        </p:tgtEl>
                                        <p:attrNameLst>
                                          <p:attrName>style.visibility</p:attrName>
                                        </p:attrNameLst>
                                      </p:cBhvr>
                                      <p:to>
                                        <p:strVal val="visible"/>
                                      </p:to>
                                    </p:set>
                                    <p:animEffect transition="in" filter="checkerboard(across)">
                                      <p:cBhvr>
                                        <p:cTn id="12" dur="500"/>
                                        <p:tgtEl>
                                          <p:spTgt spid="534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0" grpId="0" autoUpdateAnimBg="0"/>
      <p:bldP spid="534531"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533400" y="1143000"/>
            <a:ext cx="8431213" cy="609600"/>
          </a:xfrm>
        </p:spPr>
        <p:txBody>
          <a:bodyPr/>
          <a:lstStyle/>
          <a:p>
            <a:pPr algn="just"/>
            <a:r>
              <a:rPr lang="en-US" altLang="zh-CN" sz="2400" b="1" smtClean="0">
                <a:solidFill>
                  <a:srgbClr val="C00000"/>
                </a:solidFill>
              </a:rPr>
              <a:t>1.3.1  Qt Creator</a:t>
            </a:r>
            <a:r>
              <a:rPr lang="zh-CN" altLang="zh-CN" sz="2400" b="1" smtClean="0">
                <a:solidFill>
                  <a:srgbClr val="C00000"/>
                </a:solidFill>
              </a:rPr>
              <a:t>集成开发环境</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a:solidFill>
                  <a:srgbClr val="FF0000"/>
                </a:solidFill>
                <a:latin typeface="+mn-lt"/>
                <a:ea typeface="+mn-ea"/>
                <a:cs typeface="+mn-cs"/>
              </a:rPr>
              <a:t>1.3  Qt Creator</a:t>
            </a:r>
            <a:r>
              <a:rPr lang="zh-CN" altLang="zh-CN" sz="2400" dirty="0">
                <a:solidFill>
                  <a:srgbClr val="FF0000"/>
                </a:solidFill>
                <a:latin typeface="+mn-lt"/>
                <a:ea typeface="+mn-ea"/>
                <a:cs typeface="+mn-cs"/>
              </a:rPr>
              <a:t>集成开发环境</a:t>
            </a:r>
          </a:p>
        </p:txBody>
      </p:sp>
      <p:pic>
        <p:nvPicPr>
          <p:cNvPr id="45060" name="Picture 2" descr="图1-10_Qt初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700213"/>
            <a:ext cx="7632700"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10896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587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r>
              <a:rPr lang="zh-CN" altLang="zh-CN" sz="2000"/>
              <a:t>（</a:t>
            </a:r>
            <a:r>
              <a:rPr lang="en-US" altLang="zh-CN" sz="2000"/>
              <a:t>1</a:t>
            </a:r>
            <a:r>
              <a:rPr lang="zh-CN" altLang="zh-CN" sz="2000"/>
              <a:t>）文件（</a:t>
            </a:r>
            <a:r>
              <a:rPr lang="en-US" altLang="zh-CN" sz="2000"/>
              <a:t>New</a:t>
            </a:r>
            <a:r>
              <a:rPr lang="zh-CN" altLang="zh-CN" sz="2000"/>
              <a:t>）</a:t>
            </a:r>
          </a:p>
          <a:p>
            <a:pPr algn="just" eaLnBrk="1" fontAlgn="base" hangingPunct="1">
              <a:spcBef>
                <a:spcPct val="0"/>
              </a:spcBef>
              <a:spcAft>
                <a:spcPct val="0"/>
              </a:spcAft>
            </a:pPr>
            <a:r>
              <a:rPr lang="en-US" altLang="zh-CN" sz="2000">
                <a:solidFill>
                  <a:prstClr val="black"/>
                </a:solidFill>
              </a:rPr>
              <a:t>    </a:t>
            </a:r>
            <a:r>
              <a:rPr lang="zh-CN" altLang="zh-CN" sz="2000">
                <a:solidFill>
                  <a:prstClr val="black"/>
                </a:solidFill>
              </a:rPr>
              <a:t>文件菜单包括对文件、项目、会话及文档进行新建、打开、保存、打印以及会话管理器等操作的相关命令或子菜单。</a:t>
            </a:r>
          </a:p>
          <a:p>
            <a:pPr algn="just" eaLnBrk="1" fontAlgn="base" hangingPunct="1">
              <a:spcBef>
                <a:spcPct val="0"/>
              </a:spcBef>
              <a:spcAft>
                <a:spcPct val="0"/>
              </a:spcAft>
            </a:pPr>
            <a:r>
              <a:rPr lang="en-US" altLang="zh-CN" sz="2000"/>
              <a:t> </a:t>
            </a:r>
            <a:r>
              <a:rPr lang="zh-CN" altLang="zh-CN" sz="2000"/>
              <a:t>（</a:t>
            </a:r>
            <a:r>
              <a:rPr lang="en-US" altLang="zh-CN" sz="2000"/>
              <a:t>2</a:t>
            </a:r>
            <a:r>
              <a:rPr lang="zh-CN" altLang="zh-CN" sz="2000"/>
              <a:t>）编辑（</a:t>
            </a:r>
            <a:r>
              <a:rPr lang="en-US" altLang="zh-CN" sz="2000"/>
              <a:t>Edit</a:t>
            </a:r>
            <a:r>
              <a:rPr lang="zh-CN" altLang="zh-CN" sz="2000"/>
              <a:t>）</a:t>
            </a:r>
          </a:p>
          <a:p>
            <a:pPr algn="just" eaLnBrk="1" fontAlgn="base" hangingPunct="1">
              <a:spcBef>
                <a:spcPct val="0"/>
              </a:spcBef>
              <a:spcAft>
                <a:spcPct val="0"/>
              </a:spcAft>
            </a:pPr>
            <a:r>
              <a:rPr lang="en-US" altLang="zh-CN" sz="2000">
                <a:solidFill>
                  <a:prstClr val="black"/>
                </a:solidFill>
              </a:rPr>
              <a:t>    </a:t>
            </a:r>
            <a:r>
              <a:rPr lang="zh-CN" altLang="zh-CN" sz="2000">
                <a:solidFill>
                  <a:prstClr val="black"/>
                </a:solidFill>
              </a:rPr>
              <a:t>编辑菜单主要包括常用的复制、剪切、粘贴、查找</a:t>
            </a:r>
            <a:r>
              <a:rPr lang="en-US" altLang="zh-CN" sz="2000">
                <a:solidFill>
                  <a:prstClr val="black"/>
                </a:solidFill>
              </a:rPr>
              <a:t>/</a:t>
            </a:r>
            <a:r>
              <a:rPr lang="zh-CN" altLang="zh-CN" sz="2000">
                <a:solidFill>
                  <a:prstClr val="black"/>
                </a:solidFill>
              </a:rPr>
              <a:t>替换以及编码选择等常用的文档编辑命令。</a:t>
            </a:r>
          </a:p>
          <a:p>
            <a:pPr algn="just" eaLnBrk="1" fontAlgn="base" hangingPunct="1">
              <a:spcBef>
                <a:spcPct val="0"/>
              </a:spcBef>
              <a:spcAft>
                <a:spcPct val="0"/>
              </a:spcAft>
            </a:pPr>
            <a:r>
              <a:rPr lang="en-US" altLang="zh-CN" sz="2000">
                <a:solidFill>
                  <a:prstClr val="black"/>
                </a:solidFill>
              </a:rPr>
              <a:t> </a:t>
            </a:r>
            <a:r>
              <a:rPr lang="zh-CN" altLang="zh-CN" sz="2000"/>
              <a:t>（</a:t>
            </a:r>
            <a:r>
              <a:rPr lang="en-US" altLang="zh-CN" sz="2000"/>
              <a:t>3</a:t>
            </a:r>
            <a:r>
              <a:rPr lang="zh-CN" altLang="zh-CN" sz="2000"/>
              <a:t>）构建（</a:t>
            </a:r>
            <a:r>
              <a:rPr lang="en-US" altLang="zh-CN" sz="2000"/>
              <a:t>Build</a:t>
            </a:r>
            <a:r>
              <a:rPr lang="zh-CN" altLang="zh-CN" sz="2000"/>
              <a:t>）</a:t>
            </a:r>
          </a:p>
          <a:p>
            <a:pPr algn="just" eaLnBrk="1" fontAlgn="base" hangingPunct="1">
              <a:spcBef>
                <a:spcPct val="0"/>
              </a:spcBef>
              <a:spcAft>
                <a:spcPct val="0"/>
              </a:spcAft>
            </a:pPr>
            <a:r>
              <a:rPr lang="en-US" altLang="zh-CN" sz="2000">
                <a:solidFill>
                  <a:prstClr val="black"/>
                </a:solidFill>
              </a:rPr>
              <a:t>    </a:t>
            </a:r>
            <a:r>
              <a:rPr lang="zh-CN" altLang="zh-CN" sz="2000">
                <a:solidFill>
                  <a:prstClr val="black"/>
                </a:solidFill>
              </a:rPr>
              <a:t>构建菜单主要包括构建文件和构建项目，部署文件和部署项目，项目运行和项目发布等各种命令。其本质是完成源程序的编译、链接，生成可执行程序。</a:t>
            </a:r>
            <a:endParaRPr lang="en-US" altLang="zh-CN" sz="2000">
              <a:solidFill>
                <a:prstClr val="black"/>
              </a:solidFill>
            </a:endParaRPr>
          </a:p>
          <a:p>
            <a:pPr algn="just" eaLnBrk="1" fontAlgn="base" hangingPunct="1">
              <a:spcBef>
                <a:spcPct val="0"/>
              </a:spcBef>
              <a:spcAft>
                <a:spcPct val="0"/>
              </a:spcAft>
            </a:pPr>
            <a:r>
              <a:rPr lang="zh-CN" altLang="zh-CN" sz="2000"/>
              <a:t>（</a:t>
            </a:r>
            <a:r>
              <a:rPr lang="en-US" altLang="zh-CN" sz="2000"/>
              <a:t>4</a:t>
            </a:r>
            <a:r>
              <a:rPr lang="zh-CN" altLang="zh-CN" sz="2000"/>
              <a:t>）调试（</a:t>
            </a:r>
            <a:r>
              <a:rPr lang="en-US" altLang="zh-CN" sz="2000"/>
              <a:t>Debug</a:t>
            </a:r>
            <a:r>
              <a:rPr lang="zh-CN" altLang="zh-CN" sz="2000"/>
              <a:t>）</a:t>
            </a:r>
          </a:p>
          <a:p>
            <a:pPr algn="just" eaLnBrk="1" fontAlgn="base" hangingPunct="1">
              <a:spcBef>
                <a:spcPct val="0"/>
              </a:spcBef>
              <a:spcAft>
                <a:spcPct val="0"/>
              </a:spcAft>
            </a:pPr>
            <a:r>
              <a:rPr lang="en-US" altLang="zh-CN" sz="2000">
                <a:solidFill>
                  <a:prstClr val="black"/>
                </a:solidFill>
              </a:rPr>
              <a:t>    </a:t>
            </a:r>
            <a:r>
              <a:rPr lang="zh-CN" altLang="zh-CN" sz="2000">
                <a:solidFill>
                  <a:prstClr val="black"/>
                </a:solidFill>
              </a:rPr>
              <a:t>调试菜单主要包括调试程序需要的断点（所谓断点就是在程序运行调试过程中，程序员为了了解程序执行的情况而设置的程序执行到此处暂时停止执行的代码行，利用断点设置功能，程序员可以分析程序的执行并通过程序执行的中间结果来查找程序出现的功能或者逻辑错误）设置命令，可实现断点的设置、删除、查看，帮助程序员快速查找程序的错误，分析程序设计的正确性。</a:t>
            </a:r>
          </a:p>
          <a:p>
            <a:pPr eaLnBrk="1" fontAlgn="base" hangingPunct="1">
              <a:lnSpc>
                <a:spcPct val="180000"/>
              </a:lnSpc>
              <a:spcBef>
                <a:spcPct val="0"/>
              </a:spcBef>
              <a:spcAft>
                <a:spcPct val="0"/>
              </a:spcAft>
              <a:buClr>
                <a:srgbClr val="297FD5"/>
              </a:buClr>
            </a:pP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539750" y="981075"/>
            <a:ext cx="8431213" cy="609600"/>
          </a:xfrm>
        </p:spPr>
        <p:txBody>
          <a:bodyPr/>
          <a:lstStyle/>
          <a:p>
            <a:pPr algn="just"/>
            <a:r>
              <a:rPr lang="en-US" altLang="zh-CN" sz="2400" b="1" smtClean="0">
                <a:solidFill>
                  <a:srgbClr val="C00000"/>
                </a:solidFill>
              </a:rPr>
              <a:t>1.3.2  Qt Creator</a:t>
            </a:r>
            <a:r>
              <a:rPr lang="zh-CN" altLang="zh-CN" sz="2400" b="1" smtClean="0">
                <a:solidFill>
                  <a:srgbClr val="C00000"/>
                </a:solidFill>
              </a:rPr>
              <a:t>常用菜单功能介绍</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a:solidFill>
                  <a:srgbClr val="FF0000"/>
                </a:solidFill>
                <a:latin typeface="+mn-lt"/>
                <a:ea typeface="+mn-ea"/>
                <a:cs typeface="+mn-cs"/>
              </a:rPr>
              <a:t>1.3  Qt Creator</a:t>
            </a:r>
            <a:r>
              <a:rPr lang="zh-CN" altLang="zh-CN" sz="2400" dirty="0">
                <a:solidFill>
                  <a:srgbClr val="FF0000"/>
                </a:solidFill>
                <a:latin typeface="+mn-lt"/>
                <a:ea typeface="+mn-ea"/>
                <a:cs typeface="+mn-cs"/>
              </a:rPr>
              <a:t>集成开发环境</a:t>
            </a:r>
          </a:p>
        </p:txBody>
      </p:sp>
    </p:spTree>
    <p:extLst>
      <p:ext uri="{BB962C8B-B14F-4D97-AF65-F5344CB8AC3E}">
        <p14:creationId xmlns:p14="http://schemas.microsoft.com/office/powerpoint/2010/main" val="3977031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539750" y="981075"/>
            <a:ext cx="8431213" cy="609600"/>
          </a:xfrm>
        </p:spPr>
        <p:txBody>
          <a:bodyPr/>
          <a:lstStyle/>
          <a:p>
            <a:pPr algn="just"/>
            <a:r>
              <a:rPr lang="en-US" altLang="zh-CN" sz="2400" b="1" smtClean="0">
                <a:solidFill>
                  <a:srgbClr val="C00000"/>
                </a:solidFill>
              </a:rPr>
              <a:t>1.3.2  Qt Creator</a:t>
            </a:r>
            <a:r>
              <a:rPr lang="zh-CN" altLang="zh-CN" sz="2400" b="1" smtClean="0">
                <a:solidFill>
                  <a:srgbClr val="C00000"/>
                </a:solidFill>
              </a:rPr>
              <a:t>常用菜单功能介绍</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a:solidFill>
                  <a:srgbClr val="FF0000"/>
                </a:solidFill>
                <a:latin typeface="+mn-lt"/>
                <a:ea typeface="+mn-ea"/>
                <a:cs typeface="+mn-cs"/>
              </a:rPr>
              <a:t>1.3  Qt Creator</a:t>
            </a:r>
            <a:r>
              <a:rPr lang="zh-CN" altLang="zh-CN" sz="2400" dirty="0">
                <a:solidFill>
                  <a:srgbClr val="FF0000"/>
                </a:solidFill>
                <a:latin typeface="+mn-lt"/>
                <a:ea typeface="+mn-ea"/>
                <a:cs typeface="+mn-cs"/>
              </a:rPr>
              <a:t>集成开发环境</a:t>
            </a:r>
          </a:p>
        </p:txBody>
      </p:sp>
      <p:sp>
        <p:nvSpPr>
          <p:cNvPr id="479233" name="Rectangle 1"/>
          <p:cNvSpPr>
            <a:spLocks noChangeArrowheads="1"/>
          </p:cNvSpPr>
          <p:nvPr/>
        </p:nvSpPr>
        <p:spPr bwMode="auto">
          <a:xfrm>
            <a:off x="179388" y="1311275"/>
            <a:ext cx="9144000" cy="5172075"/>
          </a:xfrm>
          <a:prstGeom prst="rect">
            <a:avLst/>
          </a:prstGeom>
          <a:noFill/>
          <a:ln w="19050" cap="flat" cmpd="sng">
            <a:noFill/>
            <a:prstDash val="solid"/>
            <a:miter lim="800000"/>
            <a:headEnd type="none" w="med" len="med"/>
            <a:tailEnd type="none" w="lg" len="lg"/>
          </a:ln>
          <a:effectLst>
            <a:prstShdw prst="shdw17" dist="17961" dir="2700000">
              <a:schemeClr val="accent1">
                <a:gamma/>
                <a:shade val="60000"/>
                <a:invGamma/>
              </a:schemeClr>
            </a:prstShdw>
          </a:effectLst>
        </p:spPr>
        <p:txBody>
          <a:bodyPr anchor="ctr">
            <a:spAutoFit/>
          </a:bodyPr>
          <a:lstStyle/>
          <a:p>
            <a:pPr indent="133350" algn="just" fontAlgn="base">
              <a:lnSpc>
                <a:spcPct val="150000"/>
              </a:lnSpc>
              <a:spcBef>
                <a:spcPct val="0"/>
              </a:spcBef>
              <a:spcAft>
                <a:spcPct val="0"/>
              </a:spcAft>
              <a:tabLst>
                <a:tab pos="269875" algn="l"/>
              </a:tabLst>
              <a:defRPr/>
            </a:pPr>
            <a:r>
              <a:rPr kumimoji="1" lang="zh-CN" altLang="en-US" sz="2000" b="1" dirty="0">
                <a:solidFill>
                  <a:srgbClr val="FF0000"/>
                </a:solidFill>
                <a:latin typeface="Times New Roman" pitchFamily="18" charset="0"/>
                <a:ea typeface="宋体" pitchFamily="2" charset="-122"/>
              </a:rPr>
              <a:t>（</a:t>
            </a:r>
            <a:r>
              <a:rPr kumimoji="1" lang="en-US" altLang="zh-CN" sz="2000" b="1" dirty="0">
                <a:solidFill>
                  <a:srgbClr val="FF0000"/>
                </a:solidFill>
                <a:latin typeface="Times New Roman" pitchFamily="18" charset="0"/>
                <a:ea typeface="宋体" pitchFamily="2" charset="-122"/>
              </a:rPr>
              <a:t>5</a:t>
            </a:r>
            <a:r>
              <a:rPr kumimoji="1" lang="zh-CN" altLang="en-US" sz="2000" b="1" dirty="0">
                <a:solidFill>
                  <a:srgbClr val="FF0000"/>
                </a:solidFill>
                <a:latin typeface="Times New Roman" pitchFamily="18" charset="0"/>
                <a:ea typeface="宋体" pitchFamily="2" charset="-122"/>
              </a:rPr>
              <a:t>）分析（</a:t>
            </a:r>
            <a:r>
              <a:rPr kumimoji="1" lang="en-US" altLang="zh-CN" sz="2000" b="1" dirty="0">
                <a:solidFill>
                  <a:srgbClr val="FF0000"/>
                </a:solidFill>
                <a:latin typeface="Times New Roman" pitchFamily="18" charset="0"/>
                <a:ea typeface="宋体" pitchFamily="2" charset="-122"/>
              </a:rPr>
              <a:t>Analysis</a:t>
            </a:r>
            <a:r>
              <a:rPr kumimoji="1" lang="zh-CN" altLang="en-US" sz="2000" b="1" dirty="0">
                <a:solidFill>
                  <a:srgbClr val="FF0000"/>
                </a:solidFill>
                <a:latin typeface="Times New Roman" pitchFamily="18" charset="0"/>
                <a:ea typeface="宋体" pitchFamily="2" charset="-122"/>
              </a:rPr>
              <a:t>）</a:t>
            </a:r>
          </a:p>
          <a:p>
            <a:pPr indent="133350" eaLnBrk="0" fontAlgn="base" hangingPunct="0">
              <a:lnSpc>
                <a:spcPct val="150000"/>
              </a:lnSpc>
              <a:spcBef>
                <a:spcPct val="0"/>
              </a:spcBef>
              <a:spcAft>
                <a:spcPct val="0"/>
              </a:spcAft>
              <a:tabLst>
                <a:tab pos="269875" algn="l"/>
              </a:tabLst>
              <a:defRPr/>
            </a:pPr>
            <a:r>
              <a:rPr kumimoji="1" lang="zh-CN" altLang="en-US" sz="2000" b="1" dirty="0">
                <a:solidFill>
                  <a:prstClr val="black"/>
                </a:solidFill>
                <a:latin typeface="Calibri" pitchFamily="34" charset="0"/>
                <a:ea typeface="宋体" pitchFamily="2" charset="-122"/>
                <a:cs typeface="Times New Roman" pitchFamily="18" charset="0"/>
              </a:rPr>
              <a:t>  	分析菜单主要用于系统内存分析、功能分析，</a:t>
            </a:r>
            <a:r>
              <a:rPr kumimoji="1" lang="zh-CN" altLang="en-US" sz="2000" b="1" dirty="0">
                <a:solidFill>
                  <a:prstClr val="black"/>
                </a:solidFill>
                <a:latin typeface="Calibri" pitchFamily="34" charset="0"/>
                <a:ea typeface="宋体" pitchFamily="2" charset="-122"/>
                <a:cs typeface="宋体" pitchFamily="2" charset="-122"/>
              </a:rPr>
              <a:t> </a:t>
            </a:r>
            <a:r>
              <a:rPr kumimoji="1" lang="en-US" altLang="zh-CN" sz="2000" b="1" dirty="0">
                <a:solidFill>
                  <a:prstClr val="black"/>
                </a:solidFill>
                <a:latin typeface="Calibri" pitchFamily="34" charset="0"/>
                <a:ea typeface="宋体" pitchFamily="2" charset="-122"/>
                <a:cs typeface="宋体" pitchFamily="2" charset="-122"/>
              </a:rPr>
              <a:t>Qt</a:t>
            </a:r>
            <a:r>
              <a:rPr kumimoji="1" lang="zh-CN" altLang="en-US" sz="2000" b="1" dirty="0">
                <a:solidFill>
                  <a:prstClr val="black"/>
                </a:solidFill>
                <a:latin typeface="Calibri" pitchFamily="34" charset="0"/>
                <a:ea typeface="宋体" pitchFamily="2" charset="-122"/>
                <a:cs typeface="宋体" pitchFamily="2" charset="-122"/>
              </a:rPr>
              <a:t>的</a:t>
            </a:r>
            <a:r>
              <a:rPr kumimoji="1" lang="en-US" altLang="zh-CN" sz="2000" b="1" dirty="0">
                <a:solidFill>
                  <a:prstClr val="black"/>
                </a:solidFill>
                <a:latin typeface="Calibri" pitchFamily="34" charset="0"/>
                <a:ea typeface="宋体" pitchFamily="2" charset="-122"/>
                <a:cs typeface="宋体" pitchFamily="2" charset="-122"/>
              </a:rPr>
              <a:t>QML</a:t>
            </a:r>
            <a:r>
              <a:rPr kumimoji="1" lang="zh-CN" altLang="en-US" sz="2000" b="1" dirty="0">
                <a:solidFill>
                  <a:prstClr val="black"/>
                </a:solidFill>
                <a:latin typeface="Calibri" pitchFamily="34" charset="0"/>
                <a:ea typeface="宋体" pitchFamily="2" charset="-122"/>
                <a:cs typeface="宋体" pitchFamily="2" charset="-122"/>
              </a:rPr>
              <a:t>元对象语言分析器等各种命令，</a:t>
            </a:r>
            <a:r>
              <a:rPr kumimoji="1" lang="en-US" altLang="zh-CN" sz="2000" b="1" dirty="0">
                <a:solidFill>
                  <a:prstClr val="black"/>
                </a:solidFill>
                <a:latin typeface="Calibri" pitchFamily="34" charset="0"/>
                <a:ea typeface="宋体" pitchFamily="2" charset="-122"/>
                <a:cs typeface="宋体" pitchFamily="2" charset="-122"/>
              </a:rPr>
              <a:t>QML</a:t>
            </a:r>
            <a:r>
              <a:rPr kumimoji="1" lang="zh-CN" altLang="en-US" sz="2000" b="1" dirty="0">
                <a:solidFill>
                  <a:prstClr val="black"/>
                </a:solidFill>
                <a:latin typeface="Calibri" pitchFamily="34" charset="0"/>
                <a:ea typeface="宋体" pitchFamily="2" charset="-122"/>
                <a:cs typeface="宋体" pitchFamily="2" charset="-122"/>
              </a:rPr>
              <a:t>是</a:t>
            </a:r>
            <a:r>
              <a:rPr kumimoji="1" lang="en-US" altLang="zh-CN" sz="2000" b="1" dirty="0">
                <a:solidFill>
                  <a:prstClr val="black"/>
                </a:solidFill>
                <a:latin typeface="Calibri" pitchFamily="34" charset="0"/>
                <a:ea typeface="宋体" pitchFamily="2" charset="-122"/>
                <a:cs typeface="宋体" pitchFamily="2" charset="-122"/>
              </a:rPr>
              <a:t>Qt</a:t>
            </a:r>
            <a:r>
              <a:rPr kumimoji="1" lang="zh-CN" altLang="en-US" sz="2000" b="1" dirty="0">
                <a:solidFill>
                  <a:prstClr val="black"/>
                </a:solidFill>
                <a:latin typeface="Calibri" pitchFamily="34" charset="0"/>
                <a:ea typeface="宋体" pitchFamily="2" charset="-122"/>
                <a:cs typeface="宋体" pitchFamily="2" charset="-122"/>
              </a:rPr>
              <a:t>推出的</a:t>
            </a:r>
            <a:r>
              <a:rPr kumimoji="1" lang="en-US" altLang="zh-CN" sz="2000" b="1" dirty="0">
                <a:solidFill>
                  <a:prstClr val="black"/>
                </a:solidFill>
                <a:latin typeface="Calibri" pitchFamily="34" charset="0"/>
                <a:ea typeface="宋体" pitchFamily="2" charset="-122"/>
                <a:cs typeface="宋体" pitchFamily="2" charset="-122"/>
              </a:rPr>
              <a:t>Qt Quick</a:t>
            </a:r>
            <a:r>
              <a:rPr kumimoji="1" lang="zh-CN" altLang="en-US" sz="2000" b="1" dirty="0">
                <a:solidFill>
                  <a:prstClr val="black"/>
                </a:solidFill>
                <a:latin typeface="Calibri" pitchFamily="34" charset="0"/>
                <a:ea typeface="宋体" pitchFamily="2" charset="-122"/>
                <a:cs typeface="宋体" pitchFamily="2" charset="-122"/>
              </a:rPr>
              <a:t>技术的一部分，是一种新增的简便易学的语言。  </a:t>
            </a:r>
            <a:r>
              <a:rPr kumimoji="1" lang="en-US" altLang="zh-CN" sz="2000" b="1" dirty="0" err="1">
                <a:solidFill>
                  <a:prstClr val="black"/>
                </a:solidFill>
                <a:latin typeface="Calibri" pitchFamily="34" charset="0"/>
                <a:ea typeface="宋体" pitchFamily="2" charset="-122"/>
                <a:cs typeface="宋体" pitchFamily="2" charset="-122"/>
              </a:rPr>
              <a:t>QML</a:t>
            </a:r>
            <a:r>
              <a:rPr kumimoji="1" lang="zh-CN" altLang="en-US" sz="2000" b="1" dirty="0">
                <a:solidFill>
                  <a:prstClr val="black"/>
                </a:solidFill>
                <a:latin typeface="Calibri" pitchFamily="34" charset="0"/>
                <a:ea typeface="宋体" pitchFamily="2" charset="-122"/>
                <a:cs typeface="宋体" pitchFamily="2" charset="-122"/>
              </a:rPr>
              <a:t>是一种陈述性语言，用来描述一个程序的用户界面</a:t>
            </a:r>
            <a:endParaRPr kumimoji="1" lang="en-US" altLang="zh-CN" sz="2000" b="1" dirty="0">
              <a:solidFill>
                <a:prstClr val="black"/>
              </a:solidFill>
              <a:latin typeface="Calibri" pitchFamily="34" charset="0"/>
              <a:ea typeface="宋体" pitchFamily="2" charset="-122"/>
              <a:cs typeface="宋体" pitchFamily="2" charset="-122"/>
            </a:endParaRPr>
          </a:p>
          <a:p>
            <a:pPr indent="133350" eaLnBrk="0" fontAlgn="base" hangingPunct="0">
              <a:lnSpc>
                <a:spcPct val="150000"/>
              </a:lnSpc>
              <a:spcBef>
                <a:spcPct val="0"/>
              </a:spcBef>
              <a:spcAft>
                <a:spcPct val="0"/>
              </a:spcAft>
              <a:tabLst>
                <a:tab pos="269875" algn="l"/>
              </a:tabLst>
              <a:defRPr/>
            </a:pPr>
            <a:r>
              <a:rPr kumimoji="1" lang="zh-CN" altLang="en-US" sz="2000" b="1" dirty="0" bmk="OLE_LINK4">
                <a:solidFill>
                  <a:srgbClr val="FF0000"/>
                </a:solidFill>
                <a:latin typeface="Times New Roman" pitchFamily="18" charset="0"/>
                <a:ea typeface="宋体" pitchFamily="2" charset="-122"/>
              </a:rPr>
              <a:t>（</a:t>
            </a:r>
            <a:r>
              <a:rPr kumimoji="1" lang="en-US" altLang="zh-CN" sz="2000" b="1" dirty="0" bmk="OLE_LINK4">
                <a:solidFill>
                  <a:srgbClr val="FF0000"/>
                </a:solidFill>
                <a:latin typeface="Times New Roman" pitchFamily="18" charset="0"/>
                <a:ea typeface="宋体" pitchFamily="2" charset="-122"/>
              </a:rPr>
              <a:t>6</a:t>
            </a:r>
            <a:r>
              <a:rPr kumimoji="1" lang="zh-CN" altLang="en-US" sz="2000" b="1" dirty="0" bmk="OLE_LINK4">
                <a:solidFill>
                  <a:srgbClr val="FF0000"/>
                </a:solidFill>
                <a:latin typeface="Times New Roman" pitchFamily="18" charset="0"/>
                <a:ea typeface="宋体" pitchFamily="2" charset="-122"/>
              </a:rPr>
              <a:t>）工具</a:t>
            </a:r>
            <a:r>
              <a:rPr kumimoji="1" lang="zh-CN" altLang="en-US" sz="2000" b="1" dirty="0">
                <a:solidFill>
                  <a:srgbClr val="FF0000"/>
                </a:solidFill>
                <a:latin typeface="Times New Roman" pitchFamily="18" charset="0"/>
                <a:ea typeface="宋体" pitchFamily="2" charset="-122"/>
              </a:rPr>
              <a:t>（</a:t>
            </a:r>
            <a:r>
              <a:rPr kumimoji="1" lang="en-US" altLang="zh-CN" sz="2000" b="1" dirty="0">
                <a:solidFill>
                  <a:srgbClr val="FF0000"/>
                </a:solidFill>
                <a:latin typeface="Times New Roman" pitchFamily="18" charset="0"/>
                <a:ea typeface="宋体" pitchFamily="2" charset="-122"/>
              </a:rPr>
              <a:t>Tools</a:t>
            </a:r>
            <a:r>
              <a:rPr kumimoji="1" lang="zh-CN" altLang="en-US" sz="2000" b="1" dirty="0">
                <a:solidFill>
                  <a:srgbClr val="FF0000"/>
                </a:solidFill>
                <a:latin typeface="Times New Roman" pitchFamily="18" charset="0"/>
                <a:ea typeface="宋体" pitchFamily="2" charset="-122"/>
              </a:rPr>
              <a:t>）</a:t>
            </a:r>
          </a:p>
          <a:p>
            <a:pPr indent="133350" eaLnBrk="0" fontAlgn="base" hangingPunct="0">
              <a:lnSpc>
                <a:spcPct val="150000"/>
              </a:lnSpc>
              <a:spcBef>
                <a:spcPct val="0"/>
              </a:spcBef>
              <a:spcAft>
                <a:spcPct val="0"/>
              </a:spcAft>
              <a:tabLst>
                <a:tab pos="269875" algn="l"/>
              </a:tabLst>
              <a:defRPr/>
            </a:pPr>
            <a:r>
              <a:rPr kumimoji="1" lang="zh-CN" altLang="en-US" sz="2000" b="1" dirty="0">
                <a:solidFill>
                  <a:prstClr val="black"/>
                </a:solidFill>
                <a:latin typeface="Calibri" pitchFamily="34" charset="0"/>
                <a:ea typeface="宋体" pitchFamily="2" charset="-122"/>
                <a:cs typeface="Times New Roman" pitchFamily="18" charset="0"/>
              </a:rPr>
              <a:t>  	工具菜单用于代码定位、代码粘贴，提供用户定制工具栏与菜单、激活常用的工具，或者更改选项重新配置开发环境等功能。</a:t>
            </a:r>
            <a:endParaRPr kumimoji="1" lang="zh-CN" altLang="en-US" sz="2000" b="1" dirty="0">
              <a:solidFill>
                <a:prstClr val="black"/>
              </a:solidFill>
              <a:latin typeface="Times New Roman" pitchFamily="18" charset="0"/>
              <a:ea typeface="宋体" pitchFamily="2" charset="-122"/>
            </a:endParaRPr>
          </a:p>
          <a:p>
            <a:pPr indent="133350" algn="just" fontAlgn="base">
              <a:lnSpc>
                <a:spcPct val="150000"/>
              </a:lnSpc>
              <a:spcBef>
                <a:spcPct val="0"/>
              </a:spcBef>
              <a:spcAft>
                <a:spcPct val="0"/>
              </a:spcAft>
              <a:tabLst>
                <a:tab pos="269875" algn="l"/>
              </a:tabLst>
              <a:defRPr/>
            </a:pPr>
            <a:r>
              <a:rPr kumimoji="1" lang="zh-CN" altLang="en-US" sz="2000" b="1" dirty="0">
                <a:solidFill>
                  <a:srgbClr val="FF0000"/>
                </a:solidFill>
                <a:latin typeface="Times New Roman" pitchFamily="18" charset="0"/>
                <a:ea typeface="宋体" pitchFamily="2" charset="-122"/>
              </a:rPr>
              <a:t> （</a:t>
            </a:r>
            <a:r>
              <a:rPr kumimoji="1" lang="en-US" altLang="zh-CN" sz="2000" b="1" dirty="0">
                <a:solidFill>
                  <a:srgbClr val="FF0000"/>
                </a:solidFill>
                <a:latin typeface="Times New Roman" pitchFamily="18" charset="0"/>
                <a:ea typeface="宋体" pitchFamily="2" charset="-122"/>
              </a:rPr>
              <a:t>7</a:t>
            </a:r>
            <a:r>
              <a:rPr kumimoji="1" lang="zh-CN" altLang="en-US" sz="2000" b="1" dirty="0">
                <a:solidFill>
                  <a:srgbClr val="FF0000"/>
                </a:solidFill>
                <a:latin typeface="Times New Roman" pitchFamily="18" charset="0"/>
                <a:ea typeface="宋体" pitchFamily="2" charset="-122"/>
              </a:rPr>
              <a:t>）控件（</a:t>
            </a:r>
            <a:r>
              <a:rPr kumimoji="1" lang="en-US" altLang="zh-CN" sz="2000" b="1" dirty="0">
                <a:solidFill>
                  <a:srgbClr val="FF0000"/>
                </a:solidFill>
                <a:latin typeface="Times New Roman" pitchFamily="18" charset="0"/>
                <a:ea typeface="宋体" pitchFamily="2" charset="-122"/>
              </a:rPr>
              <a:t>Widget</a:t>
            </a:r>
            <a:r>
              <a:rPr kumimoji="1" lang="zh-CN" altLang="en-US" sz="2000" b="1" dirty="0">
                <a:solidFill>
                  <a:srgbClr val="FF0000"/>
                </a:solidFill>
                <a:latin typeface="Times New Roman" pitchFamily="18" charset="0"/>
                <a:ea typeface="宋体" pitchFamily="2" charset="-122"/>
              </a:rPr>
              <a:t>）</a:t>
            </a:r>
          </a:p>
          <a:p>
            <a:pPr indent="133350" eaLnBrk="0" fontAlgn="base" hangingPunct="0">
              <a:lnSpc>
                <a:spcPct val="150000"/>
              </a:lnSpc>
              <a:spcBef>
                <a:spcPct val="0"/>
              </a:spcBef>
              <a:spcAft>
                <a:spcPct val="0"/>
              </a:spcAft>
              <a:tabLst>
                <a:tab pos="269875" algn="l"/>
              </a:tabLst>
              <a:defRPr/>
            </a:pPr>
            <a:r>
              <a:rPr kumimoji="1" lang="zh-CN" altLang="en-US" sz="2000" b="1" dirty="0">
                <a:solidFill>
                  <a:prstClr val="black"/>
                </a:solidFill>
                <a:latin typeface="Calibri" pitchFamily="34" charset="0"/>
                <a:ea typeface="宋体" pitchFamily="2" charset="-122"/>
                <a:cs typeface="Times New Roman" pitchFamily="18" charset="0"/>
              </a:rPr>
              <a:t>  	控件菜单提供用户定制输出窗口，设置视图，分栏等功能。</a:t>
            </a:r>
            <a:endParaRPr kumimoji="1" lang="zh-CN" altLang="en-US" sz="2000" b="1" dirty="0">
              <a:solidFill>
                <a:prstClr val="black"/>
              </a:solidFill>
              <a:latin typeface="Times New Roman" pitchFamily="18" charset="0"/>
              <a:ea typeface="宋体" pitchFamily="2" charset="-122"/>
            </a:endParaRPr>
          </a:p>
          <a:p>
            <a:pPr indent="133350" algn="just" fontAlgn="base">
              <a:lnSpc>
                <a:spcPct val="150000"/>
              </a:lnSpc>
              <a:spcBef>
                <a:spcPct val="0"/>
              </a:spcBef>
              <a:spcAft>
                <a:spcPct val="0"/>
              </a:spcAft>
              <a:tabLst>
                <a:tab pos="269875" algn="l"/>
              </a:tabLst>
              <a:defRPr/>
            </a:pPr>
            <a:r>
              <a:rPr kumimoji="1" lang="zh-CN" altLang="en-US" sz="2000" b="1" dirty="0">
                <a:solidFill>
                  <a:srgbClr val="FF0000"/>
                </a:solidFill>
                <a:latin typeface="Times New Roman" pitchFamily="18" charset="0"/>
                <a:ea typeface="宋体" pitchFamily="2" charset="-122"/>
              </a:rPr>
              <a:t> （</a:t>
            </a:r>
            <a:r>
              <a:rPr kumimoji="1" lang="en-US" altLang="zh-CN" sz="2000" b="1" dirty="0">
                <a:solidFill>
                  <a:srgbClr val="FF0000"/>
                </a:solidFill>
                <a:latin typeface="Times New Roman" pitchFamily="18" charset="0"/>
                <a:ea typeface="宋体" pitchFamily="2" charset="-122"/>
              </a:rPr>
              <a:t>8</a:t>
            </a:r>
            <a:r>
              <a:rPr kumimoji="1" lang="zh-CN" altLang="en-US" sz="2000" b="1" dirty="0">
                <a:solidFill>
                  <a:srgbClr val="FF0000"/>
                </a:solidFill>
                <a:latin typeface="Times New Roman" pitchFamily="18" charset="0"/>
                <a:ea typeface="宋体" pitchFamily="2" charset="-122"/>
              </a:rPr>
              <a:t>）帮助（</a:t>
            </a:r>
            <a:r>
              <a:rPr kumimoji="1" lang="en-US" altLang="zh-CN" sz="2000" b="1" dirty="0">
                <a:solidFill>
                  <a:srgbClr val="FF0000"/>
                </a:solidFill>
                <a:latin typeface="Times New Roman" pitchFamily="18" charset="0"/>
                <a:ea typeface="宋体" pitchFamily="2" charset="-122"/>
              </a:rPr>
              <a:t>Help</a:t>
            </a:r>
            <a:r>
              <a:rPr kumimoji="1" lang="zh-CN" altLang="en-US" sz="2000" b="1" dirty="0">
                <a:solidFill>
                  <a:srgbClr val="FF0000"/>
                </a:solidFill>
                <a:latin typeface="Times New Roman" pitchFamily="18" charset="0"/>
                <a:ea typeface="宋体" pitchFamily="2" charset="-122"/>
              </a:rPr>
              <a:t>）</a:t>
            </a:r>
          </a:p>
          <a:p>
            <a:pPr indent="133350" eaLnBrk="0" fontAlgn="base" hangingPunct="0">
              <a:lnSpc>
                <a:spcPct val="150000"/>
              </a:lnSpc>
              <a:spcBef>
                <a:spcPct val="0"/>
              </a:spcBef>
              <a:spcAft>
                <a:spcPct val="0"/>
              </a:spcAft>
              <a:tabLst>
                <a:tab pos="269875" algn="l"/>
              </a:tabLst>
              <a:defRPr/>
            </a:pPr>
            <a:r>
              <a:rPr kumimoji="1" lang="zh-CN" altLang="en-US" sz="2000" b="1" dirty="0">
                <a:solidFill>
                  <a:prstClr val="black"/>
                </a:solidFill>
                <a:latin typeface="Calibri" pitchFamily="34" charset="0"/>
                <a:ea typeface="宋体" pitchFamily="2" charset="-122"/>
                <a:cs typeface="Times New Roman" pitchFamily="18" charset="0"/>
              </a:rPr>
              <a:t>            帮助菜单主要提供帮助索引目录，上下文帮助，显示系统版本等功能。</a:t>
            </a:r>
            <a:r>
              <a:rPr kumimoji="1" lang="zh-CN" altLang="en-US" sz="2000" b="1" dirty="0">
                <a:solidFill>
                  <a:prstClr val="black"/>
                </a:solidFill>
                <a:latin typeface="Times New Roman" pitchFamily="18" charset="0"/>
                <a:ea typeface="宋体" pitchFamily="2" charset="-122"/>
              </a:rPr>
              <a:t> </a:t>
            </a:r>
          </a:p>
        </p:txBody>
      </p:sp>
    </p:spTree>
    <p:extLst>
      <p:ext uri="{BB962C8B-B14F-4D97-AF65-F5344CB8AC3E}">
        <p14:creationId xmlns:p14="http://schemas.microsoft.com/office/powerpoint/2010/main" val="37586268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42901" y="1052736"/>
            <a:ext cx="8431212" cy="1441227"/>
          </a:xfrm>
        </p:spPr>
        <p:txBody>
          <a:bodyPr/>
          <a:lstStyle/>
          <a:p>
            <a:pPr algn="just"/>
            <a:r>
              <a:rPr lang="en-US" altLang="zh-CN" sz="2400" b="1" dirty="0">
                <a:solidFill>
                  <a:srgbClr val="C00000"/>
                </a:solidFill>
              </a:rPr>
              <a:t>1.4.1  </a:t>
            </a:r>
            <a:r>
              <a:rPr lang="en-US" altLang="zh-CN" sz="2400" b="1" dirty="0" err="1">
                <a:solidFill>
                  <a:srgbClr val="C00000"/>
                </a:solidFill>
              </a:rPr>
              <a:t>Qt</a:t>
            </a:r>
            <a:r>
              <a:rPr lang="en-US" altLang="zh-CN" sz="2400" b="1" dirty="0">
                <a:solidFill>
                  <a:srgbClr val="C00000"/>
                </a:solidFill>
              </a:rPr>
              <a:t> </a:t>
            </a:r>
            <a:r>
              <a:rPr lang="en-US" altLang="zh-CN" sz="2400" b="1" dirty="0" smtClean="0">
                <a:solidFill>
                  <a:srgbClr val="C00000"/>
                </a:solidFill>
              </a:rPr>
              <a:t>Creator</a:t>
            </a:r>
            <a:r>
              <a:rPr lang="zh-CN" altLang="en-US" sz="2400" b="1" dirty="0" smtClean="0">
                <a:solidFill>
                  <a:srgbClr val="C00000"/>
                </a:solidFill>
              </a:rPr>
              <a:t>的启动和退出</a:t>
            </a:r>
            <a:endParaRPr lang="en-US" altLang="zh-CN" sz="2400" b="1" dirty="0" smtClean="0">
              <a:solidFill>
                <a:srgbClr val="C00000"/>
              </a:solidFill>
            </a:endParaRPr>
          </a:p>
          <a:p>
            <a:pPr algn="just"/>
            <a:r>
              <a:rPr lang="en-US" altLang="zh-CN" sz="2400" b="1" dirty="0" smtClean="0">
                <a:solidFill>
                  <a:srgbClr val="C00000"/>
                </a:solidFill>
              </a:rPr>
              <a:t> </a:t>
            </a:r>
          </a:p>
          <a:p>
            <a:pPr algn="just"/>
            <a:r>
              <a:rPr lang="en-US" altLang="zh-CN" sz="2400" b="1" dirty="0" smtClean="0">
                <a:solidFill>
                  <a:srgbClr val="C00000"/>
                </a:solidFill>
              </a:rPr>
              <a:t>1.4.2  </a:t>
            </a:r>
            <a:r>
              <a:rPr lang="zh-CN" altLang="en-US" sz="2400" b="1" dirty="0" smtClean="0">
                <a:solidFill>
                  <a:srgbClr val="C00000"/>
                </a:solidFill>
              </a:rPr>
              <a:t>使用</a:t>
            </a:r>
            <a:r>
              <a:rPr lang="en-US" altLang="zh-CN" sz="2400" b="1" dirty="0" err="1" smtClean="0">
                <a:solidFill>
                  <a:srgbClr val="C00000"/>
                </a:solidFill>
              </a:rPr>
              <a:t>Qt</a:t>
            </a:r>
            <a:r>
              <a:rPr lang="zh-CN" altLang="zh-CN" sz="2400" b="1" dirty="0" smtClean="0">
                <a:solidFill>
                  <a:srgbClr val="C00000"/>
                </a:solidFill>
              </a:rPr>
              <a:t>创建</a:t>
            </a:r>
            <a:r>
              <a:rPr lang="zh-CN" altLang="en-US" sz="2400" b="1" dirty="0" smtClean="0">
                <a:solidFill>
                  <a:srgbClr val="C00000"/>
                </a:solidFill>
              </a:rPr>
              <a:t>、打开和关闭</a:t>
            </a:r>
            <a:r>
              <a:rPr lang="zh-CN" altLang="zh-CN" sz="2400" b="1" dirty="0" smtClean="0">
                <a:solidFill>
                  <a:srgbClr val="C00000"/>
                </a:solidFill>
              </a:rPr>
              <a:t>项目</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1.4  </a:t>
            </a:r>
            <a:r>
              <a:rPr lang="en-US" altLang="zh-CN" sz="2400" dirty="0" err="1">
                <a:solidFill>
                  <a:srgbClr val="FF0000"/>
                </a:solidFill>
                <a:latin typeface="+mn-lt"/>
                <a:ea typeface="+mn-ea"/>
                <a:cs typeface="+mn-cs"/>
              </a:rPr>
              <a:t>Qt</a:t>
            </a:r>
            <a:r>
              <a:rPr lang="en-US" altLang="zh-CN" sz="2400" dirty="0">
                <a:solidFill>
                  <a:srgbClr val="FF0000"/>
                </a:solidFill>
                <a:latin typeface="+mn-lt"/>
                <a:ea typeface="+mn-ea"/>
                <a:cs typeface="+mn-cs"/>
              </a:rPr>
              <a:t> </a:t>
            </a:r>
            <a:r>
              <a:rPr lang="en-US" altLang="zh-CN" sz="2400" dirty="0" smtClean="0">
                <a:solidFill>
                  <a:srgbClr val="FF0000"/>
                </a:solidFill>
                <a:latin typeface="+mn-lt"/>
                <a:ea typeface="+mn-ea"/>
                <a:cs typeface="+mn-cs"/>
              </a:rPr>
              <a:t>Creator</a:t>
            </a:r>
            <a:r>
              <a:rPr lang="zh-CN" altLang="en-US" sz="2400" dirty="0" smtClean="0">
                <a:solidFill>
                  <a:srgbClr val="FF0000"/>
                </a:solidFill>
                <a:latin typeface="+mn-lt"/>
                <a:ea typeface="+mn-ea"/>
                <a:cs typeface="+mn-cs"/>
              </a:rPr>
              <a:t>的基本操作</a:t>
            </a:r>
            <a:endParaRPr lang="zh-CN" altLang="zh-CN" sz="2400" dirty="0">
              <a:solidFill>
                <a:srgbClr val="FF0000"/>
              </a:solidFill>
              <a:latin typeface="+mn-lt"/>
              <a:ea typeface="+mn-ea"/>
              <a:cs typeface="+mn-cs"/>
            </a:endParaRPr>
          </a:p>
        </p:txBody>
      </p:sp>
      <p:sp>
        <p:nvSpPr>
          <p:cNvPr id="479233" name="Rectangle 1"/>
          <p:cNvSpPr>
            <a:spLocks noChangeArrowheads="1"/>
          </p:cNvSpPr>
          <p:nvPr/>
        </p:nvSpPr>
        <p:spPr bwMode="auto">
          <a:xfrm>
            <a:off x="300683" y="2564904"/>
            <a:ext cx="8496300" cy="3632200"/>
          </a:xfrm>
          <a:prstGeom prst="rect">
            <a:avLst/>
          </a:prstGeom>
          <a:noFill/>
          <a:ln w="19050" cap="flat" cmpd="sng">
            <a:noFill/>
            <a:prstDash val="solid"/>
            <a:miter lim="800000"/>
            <a:headEnd type="none" w="med" len="med"/>
            <a:tailEnd type="none" w="lg" len="lg"/>
          </a:ln>
          <a:effectLst>
            <a:prstShdw prst="shdw17" dist="17961" dir="2700000">
              <a:schemeClr val="accent1">
                <a:gamma/>
                <a:shade val="60000"/>
                <a:invGamma/>
              </a:schemeClr>
            </a:prstShdw>
          </a:effectLst>
        </p:spPr>
        <p:txBody>
          <a:bodyPr anchor="ctr">
            <a:spAutoFit/>
          </a:bodyPr>
          <a:lstStyle/>
          <a:p>
            <a:pPr algn="just" fontAlgn="base">
              <a:spcBef>
                <a:spcPct val="0"/>
              </a:spcBef>
              <a:spcAft>
                <a:spcPct val="0"/>
              </a:spcAft>
              <a:defRPr/>
            </a:pPr>
            <a:r>
              <a:rPr kumimoji="1" lang="en-US" altLang="zh-CN" sz="2000" b="1" dirty="0">
                <a:solidFill>
                  <a:srgbClr val="FF0000"/>
                </a:solidFill>
                <a:latin typeface="Times New Roman" pitchFamily="18" charset="0"/>
                <a:ea typeface="宋体" pitchFamily="2" charset="-122"/>
              </a:rPr>
              <a:t>1</a:t>
            </a:r>
            <a:r>
              <a:rPr kumimoji="1" lang="zh-CN" altLang="zh-CN" sz="2000" b="1" dirty="0">
                <a:solidFill>
                  <a:srgbClr val="FF0000"/>
                </a:solidFill>
                <a:latin typeface="Times New Roman" pitchFamily="18" charset="0"/>
                <a:ea typeface="宋体" pitchFamily="2" charset="-122"/>
              </a:rPr>
              <a:t>．项目</a:t>
            </a:r>
            <a:r>
              <a:rPr kumimoji="1" lang="en-US" altLang="zh-CN" sz="2000" b="1" dirty="0">
                <a:solidFill>
                  <a:srgbClr val="FF0000"/>
                </a:solidFill>
                <a:latin typeface="Times New Roman" pitchFamily="18" charset="0"/>
                <a:ea typeface="宋体" pitchFamily="2" charset="-122"/>
              </a:rPr>
              <a:t>(Project</a:t>
            </a:r>
            <a:r>
              <a:rPr kumimoji="1" lang="zh-CN" altLang="zh-CN" sz="2000" b="1" dirty="0">
                <a:solidFill>
                  <a:srgbClr val="FF0000"/>
                </a:solidFill>
                <a:latin typeface="Times New Roman" pitchFamily="18" charset="0"/>
                <a:ea typeface="宋体" pitchFamily="2" charset="-122"/>
              </a:rPr>
              <a:t>，也称“工程”</a:t>
            </a:r>
            <a:r>
              <a:rPr kumimoji="1" lang="en-US" altLang="zh-CN" sz="2000" b="1" dirty="0">
                <a:solidFill>
                  <a:srgbClr val="FF0000"/>
                </a:solidFill>
                <a:latin typeface="Times New Roman" pitchFamily="18" charset="0"/>
                <a:ea typeface="宋体" pitchFamily="2" charset="-122"/>
              </a:rPr>
              <a:t>)</a:t>
            </a:r>
            <a:endParaRPr kumimoji="1" lang="zh-CN" altLang="zh-CN" sz="2000" b="1" dirty="0">
              <a:solidFill>
                <a:srgbClr val="FF0000"/>
              </a:solidFill>
              <a:latin typeface="Times New Roman" pitchFamily="18" charset="0"/>
              <a:ea typeface="宋体" pitchFamily="2" charset="-122"/>
            </a:endParaRPr>
          </a:p>
          <a:p>
            <a:pPr marL="342900" indent="-342900" algn="just" fontAlgn="base">
              <a:lnSpc>
                <a:spcPct val="150000"/>
              </a:lnSpc>
              <a:spcBef>
                <a:spcPct val="0"/>
              </a:spcBef>
              <a:spcAft>
                <a:spcPct val="0"/>
              </a:spcAft>
              <a:buFont typeface="Wingdings" pitchFamily="2" charset="2"/>
              <a:buChar char="u"/>
              <a:defRPr/>
            </a:pPr>
            <a:r>
              <a:rPr kumimoji="1" lang="en-US" altLang="zh-CN" sz="2000" b="1" dirty="0">
                <a:solidFill>
                  <a:srgbClr val="FF0000"/>
                </a:solidFill>
                <a:latin typeface="Times New Roman" pitchFamily="18" charset="0"/>
                <a:ea typeface="宋体" pitchFamily="2" charset="-122"/>
              </a:rPr>
              <a:t> </a:t>
            </a:r>
            <a:r>
              <a:rPr kumimoji="1" lang="en-US" altLang="zh-CN" sz="2000" b="1" dirty="0">
                <a:solidFill>
                  <a:prstClr val="black"/>
                </a:solidFill>
                <a:latin typeface="Times New Roman" pitchFamily="18" charset="0"/>
                <a:ea typeface="宋体" pitchFamily="2" charset="-122"/>
              </a:rPr>
              <a:t>Qt Creator C++</a:t>
            </a:r>
            <a:r>
              <a:rPr kumimoji="1" lang="zh-CN" altLang="zh-CN" sz="2000" b="1" dirty="0">
                <a:solidFill>
                  <a:prstClr val="black"/>
                </a:solidFill>
                <a:latin typeface="Times New Roman" pitchFamily="18" charset="0"/>
                <a:ea typeface="宋体" pitchFamily="2" charset="-122"/>
              </a:rPr>
              <a:t>应用程序的开发从建立一个项目开始，</a:t>
            </a:r>
            <a:r>
              <a:rPr kumimoji="1" lang="en-US" altLang="zh-CN" sz="2000" b="1" dirty="0">
                <a:solidFill>
                  <a:prstClr val="black"/>
                </a:solidFill>
                <a:latin typeface="Times New Roman" pitchFamily="18" charset="0"/>
                <a:ea typeface="宋体" pitchFamily="2" charset="-122"/>
              </a:rPr>
              <a:t> Qt Creator C++</a:t>
            </a:r>
            <a:r>
              <a:rPr kumimoji="1" lang="zh-CN" altLang="zh-CN" sz="2000" b="1" dirty="0">
                <a:solidFill>
                  <a:prstClr val="black"/>
                </a:solidFill>
                <a:latin typeface="Times New Roman" pitchFamily="18" charset="0"/>
                <a:ea typeface="宋体" pitchFamily="2" charset="-122"/>
              </a:rPr>
              <a:t>应用程序包含在项目中。</a:t>
            </a:r>
            <a:endParaRPr kumimoji="1" lang="en-US" altLang="zh-CN" sz="2000" b="1" dirty="0">
              <a:solidFill>
                <a:prstClr val="black"/>
              </a:solidFill>
              <a:latin typeface="Times New Roman" pitchFamily="18" charset="0"/>
              <a:ea typeface="宋体" pitchFamily="2" charset="-122"/>
            </a:endParaRPr>
          </a:p>
          <a:p>
            <a:pPr marL="342900" indent="-342900" algn="just" fontAlgn="base">
              <a:lnSpc>
                <a:spcPct val="150000"/>
              </a:lnSpc>
              <a:spcBef>
                <a:spcPct val="0"/>
              </a:spcBef>
              <a:spcAft>
                <a:spcPct val="0"/>
              </a:spcAft>
              <a:buFont typeface="Wingdings" pitchFamily="2" charset="2"/>
              <a:buChar char="u"/>
              <a:defRPr/>
            </a:pPr>
            <a:r>
              <a:rPr kumimoji="1" lang="zh-CN" altLang="zh-CN" sz="2000" b="1" dirty="0">
                <a:solidFill>
                  <a:prstClr val="black"/>
                </a:solidFill>
                <a:latin typeface="Times New Roman" pitchFamily="18" charset="0"/>
                <a:ea typeface="宋体" pitchFamily="2" charset="-122"/>
              </a:rPr>
              <a:t>一个项目通常由包含程序文件在内的多个文件组成。</a:t>
            </a:r>
            <a:r>
              <a:rPr kumimoji="1" lang="en-US" altLang="zh-CN" sz="2000" b="1" dirty="0">
                <a:solidFill>
                  <a:prstClr val="black"/>
                </a:solidFill>
                <a:latin typeface="Times New Roman" pitchFamily="18" charset="0"/>
                <a:ea typeface="宋体" pitchFamily="2" charset="-122"/>
              </a:rPr>
              <a:t>Qt Creator</a:t>
            </a:r>
            <a:r>
              <a:rPr kumimoji="1" lang="zh-CN" altLang="zh-CN" sz="2000" b="1" dirty="0">
                <a:solidFill>
                  <a:prstClr val="black"/>
                </a:solidFill>
                <a:latin typeface="Times New Roman" pitchFamily="18" charset="0"/>
                <a:ea typeface="宋体" pitchFamily="2" charset="-122"/>
              </a:rPr>
              <a:t>可创建的项目有应用程序、库、非</a:t>
            </a:r>
            <a:r>
              <a:rPr kumimoji="1" lang="en-US" altLang="zh-CN" sz="2000" b="1" dirty="0">
                <a:solidFill>
                  <a:prstClr val="black"/>
                </a:solidFill>
                <a:latin typeface="Times New Roman" pitchFamily="18" charset="0"/>
                <a:ea typeface="宋体" pitchFamily="2" charset="-122"/>
              </a:rPr>
              <a:t>Qt</a:t>
            </a:r>
            <a:r>
              <a:rPr kumimoji="1" lang="zh-CN" altLang="zh-CN" sz="2000" b="1" dirty="0">
                <a:solidFill>
                  <a:prstClr val="black"/>
                </a:solidFill>
                <a:latin typeface="Times New Roman" pitchFamily="18" charset="0"/>
                <a:ea typeface="宋体" pitchFamily="2" charset="-122"/>
              </a:rPr>
              <a:t>项目和控件以及子目录项目等多种。</a:t>
            </a:r>
          </a:p>
          <a:p>
            <a:pPr marL="342900" indent="-342900" algn="just" fontAlgn="base">
              <a:lnSpc>
                <a:spcPct val="150000"/>
              </a:lnSpc>
              <a:spcBef>
                <a:spcPct val="0"/>
              </a:spcBef>
              <a:spcAft>
                <a:spcPct val="0"/>
              </a:spcAft>
              <a:buFont typeface="Wingdings" pitchFamily="2" charset="2"/>
              <a:buChar char="u"/>
              <a:defRPr/>
            </a:pPr>
            <a:r>
              <a:rPr kumimoji="1" lang="en-US" altLang="zh-CN" sz="2000" b="1" dirty="0">
                <a:solidFill>
                  <a:prstClr val="black"/>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项目文件维护</a:t>
            </a:r>
            <a:r>
              <a:rPr kumimoji="1" lang="zh-CN" altLang="en-US" sz="2000" b="1" dirty="0">
                <a:solidFill>
                  <a:prstClr val="black"/>
                </a:solidFill>
                <a:latin typeface="Times New Roman" pitchFamily="18" charset="0"/>
                <a:ea typeface="宋体" pitchFamily="2" charset="-122"/>
              </a:rPr>
              <a:t>着</a:t>
            </a:r>
            <a:r>
              <a:rPr kumimoji="1" lang="zh-CN" altLang="zh-CN" sz="2000" b="1" dirty="0">
                <a:solidFill>
                  <a:prstClr val="black"/>
                </a:solidFill>
                <a:latin typeface="Times New Roman" pitchFamily="18" charset="0"/>
                <a:ea typeface="宋体" pitchFamily="2" charset="-122"/>
              </a:rPr>
              <a:t>程序中所用的源代码文件和资源文件，以及</a:t>
            </a:r>
            <a:r>
              <a:rPr kumimoji="1" lang="en-US" altLang="zh-CN" sz="2000" b="1" dirty="0">
                <a:solidFill>
                  <a:prstClr val="black"/>
                </a:solidFill>
                <a:latin typeface="Times New Roman" pitchFamily="18" charset="0"/>
                <a:ea typeface="宋体" pitchFamily="2" charset="-122"/>
              </a:rPr>
              <a:t>Qt Creator</a:t>
            </a:r>
            <a:r>
              <a:rPr kumimoji="1" lang="zh-CN" altLang="zh-CN" sz="2000" b="1" dirty="0">
                <a:solidFill>
                  <a:prstClr val="black"/>
                </a:solidFill>
                <a:latin typeface="Times New Roman" pitchFamily="18" charset="0"/>
                <a:ea typeface="宋体" pitchFamily="2" charset="-122"/>
              </a:rPr>
              <a:t>如何编译连接应用程序的信息。</a:t>
            </a:r>
            <a:r>
              <a:rPr kumimoji="1" lang="en-US" altLang="zh-CN" sz="2000" b="1" dirty="0">
                <a:solidFill>
                  <a:prstClr val="black"/>
                </a:solidFill>
                <a:latin typeface="Times New Roman" pitchFamily="18" charset="0"/>
                <a:ea typeface="宋体" pitchFamily="2" charset="-122"/>
              </a:rPr>
              <a:t>Qt Creator</a:t>
            </a:r>
            <a:r>
              <a:rPr kumimoji="1" lang="zh-CN" altLang="zh-CN" sz="2000" b="1" dirty="0">
                <a:solidFill>
                  <a:prstClr val="black"/>
                </a:solidFill>
                <a:latin typeface="Times New Roman" pitchFamily="18" charset="0"/>
                <a:ea typeface="宋体" pitchFamily="2" charset="-122"/>
              </a:rPr>
              <a:t>采用项目文件通过编译和连接来生成可执行程序。</a:t>
            </a:r>
          </a:p>
        </p:txBody>
      </p:sp>
    </p:spTree>
    <p:extLst>
      <p:ext uri="{BB962C8B-B14F-4D97-AF65-F5344CB8AC3E}">
        <p14:creationId xmlns:p14="http://schemas.microsoft.com/office/powerpoint/2010/main" val="9683073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par>
                          <p:cTn id="12" fill="hold">
                            <p:stCondLst>
                              <p:cond delay="2000"/>
                            </p:stCondLst>
                            <p:childTnLst>
                              <p:par>
                                <p:cTn id="13" presetID="3" presetClass="entr" presetSubtype="5" fill="hold" grpId="0" nodeType="afterEffect">
                                  <p:stCondLst>
                                    <p:cond delay="1000"/>
                                  </p:stCondLst>
                                  <p:childTnLst>
                                    <p:set>
                                      <p:cBhvr>
                                        <p:cTn id="14" dur="1" fill="hold">
                                          <p:stCondLst>
                                            <p:cond delay="0"/>
                                          </p:stCondLst>
                                        </p:cTn>
                                        <p:tgtEl>
                                          <p:spTgt spid="533508">
                                            <p:txEl>
                                              <p:pRg st="1" end="1"/>
                                            </p:txEl>
                                          </p:spTgt>
                                        </p:tgtEl>
                                        <p:attrNameLst>
                                          <p:attrName>style.visibility</p:attrName>
                                        </p:attrNameLst>
                                      </p:cBhvr>
                                      <p:to>
                                        <p:strVal val="visible"/>
                                      </p:to>
                                    </p:set>
                                    <p:animEffect transition="in" filter="blinds(vertical)">
                                      <p:cBhvr>
                                        <p:cTn id="15" dur="500"/>
                                        <p:tgtEl>
                                          <p:spTgt spid="533508">
                                            <p:txEl>
                                              <p:pRg st="1" end="1"/>
                                            </p:txEl>
                                          </p:spTgt>
                                        </p:tgtEl>
                                      </p:cBhvr>
                                    </p:animEffect>
                                  </p:childTnLst>
                                </p:cTn>
                              </p:par>
                            </p:childTnLst>
                          </p:cTn>
                        </p:par>
                        <p:par>
                          <p:cTn id="16" fill="hold">
                            <p:stCondLst>
                              <p:cond delay="3500"/>
                            </p:stCondLst>
                            <p:childTnLst>
                              <p:par>
                                <p:cTn id="17" presetID="3" presetClass="entr" presetSubtype="5" fill="hold" grpId="0" nodeType="afterEffect">
                                  <p:stCondLst>
                                    <p:cond delay="2000"/>
                                  </p:stCondLst>
                                  <p:childTnLst>
                                    <p:set>
                                      <p:cBhvr>
                                        <p:cTn id="18" dur="1" fill="hold">
                                          <p:stCondLst>
                                            <p:cond delay="0"/>
                                          </p:stCondLst>
                                        </p:cTn>
                                        <p:tgtEl>
                                          <p:spTgt spid="533508">
                                            <p:txEl>
                                              <p:pRg st="2" end="2"/>
                                            </p:txEl>
                                          </p:spTgt>
                                        </p:tgtEl>
                                        <p:attrNameLst>
                                          <p:attrName>style.visibility</p:attrName>
                                        </p:attrNameLst>
                                      </p:cBhvr>
                                      <p:to>
                                        <p:strVal val="visible"/>
                                      </p:to>
                                    </p:set>
                                    <p:animEffect transition="in" filter="blinds(vertical)">
                                      <p:cBhvr>
                                        <p:cTn id="19" dur="500"/>
                                        <p:tgtEl>
                                          <p:spTgt spid="533508">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5" fill="hold" grpId="0" nodeType="clickEffect">
                                  <p:stCondLst>
                                    <p:cond delay="0"/>
                                  </p:stCondLst>
                                  <p:childTnLst>
                                    <p:set>
                                      <p:cBhvr>
                                        <p:cTn id="23" dur="1" fill="hold">
                                          <p:stCondLst>
                                            <p:cond delay="0"/>
                                          </p:stCondLst>
                                        </p:cTn>
                                        <p:tgtEl>
                                          <p:spTgt spid="533506"/>
                                        </p:tgtEl>
                                        <p:attrNameLst>
                                          <p:attrName>style.visibility</p:attrName>
                                        </p:attrNameLst>
                                      </p:cBhvr>
                                      <p:to>
                                        <p:strVal val="visible"/>
                                      </p:to>
                                    </p:set>
                                    <p:animEffect transition="in" filter="checkerboard(down)">
                                      <p:cBhvr>
                                        <p:cTn id="24"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1.4  </a:t>
            </a:r>
            <a:r>
              <a:rPr lang="en-US" altLang="zh-CN" sz="2400" dirty="0" err="1">
                <a:solidFill>
                  <a:srgbClr val="FF0000"/>
                </a:solidFill>
              </a:rPr>
              <a:t>Qt</a:t>
            </a:r>
            <a:r>
              <a:rPr lang="en-US" altLang="zh-CN" sz="2400" dirty="0">
                <a:solidFill>
                  <a:srgbClr val="FF0000"/>
                </a:solidFill>
              </a:rPr>
              <a:t> Creator</a:t>
            </a:r>
            <a:r>
              <a:rPr lang="zh-CN" altLang="en-US" sz="2400" dirty="0">
                <a:solidFill>
                  <a:srgbClr val="FF0000"/>
                </a:solidFill>
              </a:rPr>
              <a:t>的基本操作</a:t>
            </a:r>
            <a:endParaRPr lang="zh-CN" altLang="zh-CN" sz="2400" dirty="0">
              <a:solidFill>
                <a:srgbClr val="FF0000"/>
              </a:solidFill>
              <a:latin typeface="+mn-lt"/>
              <a:ea typeface="+mn-ea"/>
              <a:cs typeface="+mn-cs"/>
            </a:endParaRPr>
          </a:p>
        </p:txBody>
      </p:sp>
      <p:sp>
        <p:nvSpPr>
          <p:cNvPr id="479233" name="Rectangle 1"/>
          <p:cNvSpPr>
            <a:spLocks noChangeArrowheads="1"/>
          </p:cNvSpPr>
          <p:nvPr/>
        </p:nvSpPr>
        <p:spPr bwMode="auto">
          <a:xfrm>
            <a:off x="427038" y="1268760"/>
            <a:ext cx="8497887" cy="1476375"/>
          </a:xfrm>
          <a:prstGeom prst="rect">
            <a:avLst/>
          </a:prstGeom>
          <a:noFill/>
          <a:ln w="19050" cap="flat" cmpd="sng">
            <a:noFill/>
            <a:prstDash val="solid"/>
            <a:miter lim="800000"/>
            <a:headEnd type="none" w="med" len="med"/>
            <a:tailEnd type="none" w="lg" len="lg"/>
          </a:ln>
          <a:effectLst>
            <a:prstShdw prst="shdw17" dist="17961" dir="2700000">
              <a:schemeClr val="accent1">
                <a:gamma/>
                <a:shade val="60000"/>
                <a:invGamma/>
              </a:schemeClr>
            </a:prstShdw>
          </a:effectLst>
        </p:spPr>
        <p:txBody>
          <a:bodyPr anchor="ctr">
            <a:spAutoFit/>
          </a:bodyPr>
          <a:lstStyle/>
          <a:p>
            <a:pPr algn="just" fontAlgn="base">
              <a:lnSpc>
                <a:spcPct val="150000"/>
              </a:lnSpc>
              <a:spcBef>
                <a:spcPct val="0"/>
              </a:spcBef>
              <a:spcAft>
                <a:spcPct val="0"/>
              </a:spcAft>
              <a:defRPr/>
            </a:pPr>
            <a:r>
              <a:rPr kumimoji="1" lang="en-US" altLang="zh-CN" sz="2000" b="1" dirty="0">
                <a:solidFill>
                  <a:srgbClr val="FF0000"/>
                </a:solidFill>
                <a:latin typeface="Times New Roman" pitchFamily="18" charset="0"/>
                <a:ea typeface="宋体" pitchFamily="2" charset="-122"/>
              </a:rPr>
              <a:t>2</a:t>
            </a:r>
            <a:r>
              <a:rPr kumimoji="1" lang="zh-CN" altLang="zh-CN" sz="2000" b="1" dirty="0">
                <a:solidFill>
                  <a:srgbClr val="FF0000"/>
                </a:solidFill>
                <a:latin typeface="Times New Roman" pitchFamily="18" charset="0"/>
                <a:ea typeface="宋体" pitchFamily="2" charset="-122"/>
              </a:rPr>
              <a:t>．创建一个项目</a:t>
            </a:r>
          </a:p>
          <a:p>
            <a:pPr algn="just" fontAlgn="base">
              <a:lnSpc>
                <a:spcPct val="150000"/>
              </a:lnSpc>
              <a:spcBef>
                <a:spcPct val="0"/>
              </a:spcBef>
              <a:spcAft>
                <a:spcPct val="0"/>
              </a:spcAft>
              <a:defRPr/>
            </a:pPr>
            <a:r>
              <a:rPr kumimoji="1" lang="en-US" altLang="zh-CN" sz="2000" b="1" dirty="0">
                <a:solidFill>
                  <a:prstClr val="black"/>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（1）鼠标点击选择“文件（</a:t>
            </a:r>
            <a:r>
              <a:rPr kumimoji="1" lang="en-US" altLang="zh-CN" sz="2000" b="1" dirty="0">
                <a:solidFill>
                  <a:prstClr val="black"/>
                </a:solidFill>
                <a:latin typeface="Times New Roman" pitchFamily="18" charset="0"/>
                <a:ea typeface="宋体" pitchFamily="2" charset="-122"/>
              </a:rPr>
              <a:t>File</a:t>
            </a:r>
            <a:r>
              <a:rPr kumimoji="1" lang="zh-CN" altLang="zh-CN" sz="2000" b="1" dirty="0">
                <a:solidFill>
                  <a:prstClr val="black"/>
                </a:solidFill>
                <a:latin typeface="Times New Roman" pitchFamily="18" charset="0"/>
                <a:ea typeface="宋体" pitchFamily="2" charset="-122"/>
              </a:rPr>
              <a:t>）”菜单，在弹出的菜单中选择“新建文件或项目（</a:t>
            </a:r>
            <a:r>
              <a:rPr kumimoji="1" lang="en-US" altLang="zh-CN" sz="2000" b="1" dirty="0">
                <a:solidFill>
                  <a:prstClr val="black"/>
                </a:solidFill>
                <a:latin typeface="Times New Roman" pitchFamily="18" charset="0"/>
                <a:ea typeface="宋体" pitchFamily="2" charset="-122"/>
              </a:rPr>
              <a:t>New</a:t>
            </a:r>
            <a:r>
              <a:rPr kumimoji="1" lang="zh-CN" altLang="zh-CN" sz="2000" b="1" dirty="0">
                <a:solidFill>
                  <a:prstClr val="black"/>
                </a:solidFill>
                <a:latin typeface="Times New Roman" pitchFamily="18" charset="0"/>
                <a:ea typeface="宋体" pitchFamily="2" charset="-122"/>
              </a:rPr>
              <a:t>）”菜单，弹出新建对话框如图所示。</a:t>
            </a:r>
          </a:p>
        </p:txBody>
      </p:sp>
      <p:pic>
        <p:nvPicPr>
          <p:cNvPr id="49158" name="Picture 2" descr="图1-11_Qt创建项目"/>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019425"/>
            <a:ext cx="381635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3" descr="图1-12_Qt项目位置"/>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100" y="3019425"/>
            <a:ext cx="4464050" cy="328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8373702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50181" name="Picture 2" descr="图1-13_Qt项目构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73238"/>
            <a:ext cx="4911725"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3" descr="图1-14_Qt类信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1773238"/>
            <a:ext cx="3817938"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p:cNvSpPr txBox="1">
            <a:spLocks noChangeArrowheads="1"/>
          </p:cNvSpPr>
          <p:nvPr/>
        </p:nvSpPr>
        <p:spPr>
          <a:xfrm>
            <a:off x="687388" y="533400"/>
            <a:ext cx="5561012" cy="685800"/>
          </a:xfrm>
          <a:prstGeom prst="rect">
            <a:avLst/>
          </a:prstGeom>
          <a:effectLst/>
        </p:spPr>
        <p:txBody>
          <a:bodyPr vert="horz" lIns="91440" tIns="45720" rIns="91440" bIns="45720" rtlCol="0" anchor="t" anchorCtr="0">
            <a:noAutofit/>
          </a:bodyPr>
          <a:lstStyle>
            <a:lvl1pPr marL="182880" indent="0" algn="l" rtl="0" fontAlgn="base">
              <a:spcBef>
                <a:spcPct val="0"/>
              </a:spcBef>
              <a:spcAft>
                <a:spcPct val="0"/>
              </a:spcAft>
              <a:buClr>
                <a:srgbClr val="78697B"/>
              </a:buClr>
              <a:buSzPct val="128000"/>
              <a:buFont typeface="Georgia" pitchFamily="18" charset="0"/>
              <a:buNone/>
              <a:defRPr sz="54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fontAlgn="auto">
              <a:spcAft>
                <a:spcPts val="0"/>
              </a:spcAft>
              <a:buClr>
                <a:srgbClr val="9D90A0">
                  <a:lumMod val="75000"/>
                </a:srgbClr>
              </a:buClr>
              <a:defRPr/>
            </a:pPr>
            <a:r>
              <a:rPr kumimoji="1" lang="en-US" altLang="zh-CN" sz="2400" dirty="0" smtClean="0">
                <a:solidFill>
                  <a:srgbClr val="FF0000"/>
                </a:solidFill>
              </a:rPr>
              <a:t>1.4  </a:t>
            </a:r>
            <a:r>
              <a:rPr kumimoji="1" lang="en-US" altLang="zh-CN" sz="2400" dirty="0" err="1" smtClean="0">
                <a:solidFill>
                  <a:srgbClr val="FF0000"/>
                </a:solidFill>
              </a:rPr>
              <a:t>Qt</a:t>
            </a:r>
            <a:r>
              <a:rPr kumimoji="1" lang="en-US" altLang="zh-CN" sz="2400" dirty="0" smtClean="0">
                <a:solidFill>
                  <a:srgbClr val="FF0000"/>
                </a:solidFill>
              </a:rPr>
              <a:t> Creator</a:t>
            </a:r>
            <a:r>
              <a:rPr kumimoji="1" lang="zh-CN" altLang="en-US" sz="2400" dirty="0" smtClean="0">
                <a:solidFill>
                  <a:srgbClr val="FF0000"/>
                </a:solidFill>
              </a:rPr>
              <a:t>的基本操作</a:t>
            </a:r>
            <a:endParaRPr kumimoji="1" lang="zh-CN" altLang="zh-CN" sz="2400" dirty="0">
              <a:solidFill>
                <a:srgbClr val="FF0000"/>
              </a:solidFill>
            </a:endParaRPr>
          </a:p>
        </p:txBody>
      </p:sp>
      <p:sp>
        <p:nvSpPr>
          <p:cNvPr id="3" name="标题 2"/>
          <p:cNvSpPr>
            <a:spLocks noGrp="1"/>
          </p:cNvSpPr>
          <p:nvPr>
            <p:ph type="ctrTitle"/>
          </p:nvPr>
        </p:nvSpPr>
        <p:spPr/>
        <p:txBody>
          <a:bodyPr/>
          <a:lstStyle/>
          <a:p>
            <a:endParaRPr lang="zh-CN" altLang="en-US"/>
          </a:p>
        </p:txBody>
      </p:sp>
      <p:sp>
        <p:nvSpPr>
          <p:cNvPr id="4" name="副标题 3"/>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28913330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51205" name="Picture 5" descr="图1-16_项目完成"/>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1844675"/>
            <a:ext cx="835183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3" name="标题 2"/>
          <p:cNvSpPr>
            <a:spLocks noGrp="1"/>
          </p:cNvSpPr>
          <p:nvPr>
            <p:ph type="ctrTitle"/>
          </p:nvPr>
        </p:nvSpPr>
        <p:spPr/>
        <p:txBody>
          <a:bodyPr/>
          <a:lstStyle/>
          <a:p>
            <a:endParaRPr lang="zh-CN" altLang="en-US"/>
          </a:p>
        </p:txBody>
      </p:sp>
      <p:sp>
        <p:nvSpPr>
          <p:cNvPr id="8" name="Rectangle 5"/>
          <p:cNvSpPr txBox="1">
            <a:spLocks noChangeArrowheads="1"/>
          </p:cNvSpPr>
          <p:nvPr/>
        </p:nvSpPr>
        <p:spPr>
          <a:xfrm>
            <a:off x="687388" y="533400"/>
            <a:ext cx="5561012" cy="685800"/>
          </a:xfrm>
          <a:prstGeom prst="rect">
            <a:avLst/>
          </a:prstGeom>
          <a:effectLst/>
        </p:spPr>
        <p:txBody>
          <a:bodyPr vert="horz" lIns="91440" tIns="45720" rIns="91440" bIns="45720" rtlCol="0" anchor="t" anchorCtr="0">
            <a:noAutofit/>
          </a:bodyPr>
          <a:lstStyle>
            <a:lvl1pPr marL="182880" indent="0" algn="l" rtl="0" fontAlgn="base">
              <a:spcBef>
                <a:spcPct val="0"/>
              </a:spcBef>
              <a:spcAft>
                <a:spcPct val="0"/>
              </a:spcAft>
              <a:buClr>
                <a:srgbClr val="78697B"/>
              </a:buClr>
              <a:buSzPct val="128000"/>
              <a:buFont typeface="Georgia" pitchFamily="18" charset="0"/>
              <a:buNone/>
              <a:defRPr sz="54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fontAlgn="auto">
              <a:spcAft>
                <a:spcPts val="0"/>
              </a:spcAft>
              <a:buClr>
                <a:srgbClr val="9D90A0">
                  <a:lumMod val="75000"/>
                </a:srgbClr>
              </a:buClr>
              <a:defRPr/>
            </a:pPr>
            <a:r>
              <a:rPr kumimoji="1" lang="en-US" altLang="zh-CN" sz="2400" dirty="0" smtClean="0">
                <a:solidFill>
                  <a:srgbClr val="FF0000"/>
                </a:solidFill>
              </a:rPr>
              <a:t>1.4  </a:t>
            </a:r>
            <a:r>
              <a:rPr kumimoji="1" lang="en-US" altLang="zh-CN" sz="2400" dirty="0" err="1" smtClean="0">
                <a:solidFill>
                  <a:srgbClr val="FF0000"/>
                </a:solidFill>
              </a:rPr>
              <a:t>Qt</a:t>
            </a:r>
            <a:r>
              <a:rPr kumimoji="1" lang="en-US" altLang="zh-CN" sz="2400" dirty="0" smtClean="0">
                <a:solidFill>
                  <a:srgbClr val="FF0000"/>
                </a:solidFill>
              </a:rPr>
              <a:t> Creator</a:t>
            </a:r>
            <a:r>
              <a:rPr kumimoji="1" lang="zh-CN" altLang="en-US" sz="2400" dirty="0" smtClean="0">
                <a:solidFill>
                  <a:srgbClr val="FF0000"/>
                </a:solidFill>
              </a:rPr>
              <a:t>的基本操作</a:t>
            </a:r>
            <a:endParaRPr kumimoji="1" lang="zh-CN" altLang="zh-CN" sz="2400" dirty="0">
              <a:solidFill>
                <a:srgbClr val="FF0000"/>
              </a:solidFill>
            </a:endParaRPr>
          </a:p>
        </p:txBody>
      </p:sp>
    </p:spTree>
    <p:extLst>
      <p:ext uri="{BB962C8B-B14F-4D97-AF65-F5344CB8AC3E}">
        <p14:creationId xmlns:p14="http://schemas.microsoft.com/office/powerpoint/2010/main" val="34541305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479233" name="Rectangle 1"/>
          <p:cNvSpPr>
            <a:spLocks noChangeArrowheads="1"/>
          </p:cNvSpPr>
          <p:nvPr/>
        </p:nvSpPr>
        <p:spPr bwMode="auto">
          <a:xfrm>
            <a:off x="395288" y="404664"/>
            <a:ext cx="8497887" cy="5632311"/>
          </a:xfrm>
          <a:prstGeom prst="rect">
            <a:avLst/>
          </a:prstGeom>
          <a:noFill/>
          <a:ln w="19050" cap="flat" cmpd="sng">
            <a:noFill/>
            <a:prstDash val="solid"/>
            <a:miter lim="800000"/>
            <a:headEnd type="none" w="med" len="med"/>
            <a:tailEnd type="none" w="lg" len="lg"/>
          </a:ln>
          <a:effectLst>
            <a:prstShdw prst="shdw17" dist="17961" dir="2700000">
              <a:schemeClr val="accent1">
                <a:gamma/>
                <a:shade val="60000"/>
                <a:invGamma/>
              </a:schemeClr>
            </a:prstShdw>
          </a:effectLst>
        </p:spPr>
        <p:txBody>
          <a:bodyPr anchor="ctr">
            <a:spAutoFit/>
          </a:bodyPr>
          <a:lstStyle/>
          <a:p>
            <a:pPr algn="just" fontAlgn="base">
              <a:spcBef>
                <a:spcPct val="0"/>
              </a:spcBef>
              <a:spcAft>
                <a:spcPct val="0"/>
              </a:spcAft>
              <a:defRPr/>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2</a:t>
            </a:r>
            <a:r>
              <a:rPr kumimoji="1" lang="zh-CN" altLang="zh-CN" sz="2000" b="1" dirty="0">
                <a:solidFill>
                  <a:prstClr val="black"/>
                </a:solidFill>
                <a:latin typeface="Times New Roman" pitchFamily="18" charset="0"/>
                <a:ea typeface="宋体" pitchFamily="2" charset="-122"/>
              </a:rPr>
              <a:t>）在“项目（</a:t>
            </a:r>
            <a:r>
              <a:rPr kumimoji="1" lang="en-US" altLang="zh-CN" sz="2000" b="1" dirty="0">
                <a:solidFill>
                  <a:prstClr val="black"/>
                </a:solidFill>
                <a:latin typeface="Times New Roman" pitchFamily="18" charset="0"/>
                <a:ea typeface="宋体" pitchFamily="2" charset="-122"/>
              </a:rPr>
              <a:t>Project</a:t>
            </a:r>
            <a:r>
              <a:rPr kumimoji="1" lang="zh-CN" altLang="zh-CN" sz="2000" b="1" dirty="0">
                <a:solidFill>
                  <a:prstClr val="black"/>
                </a:solidFill>
                <a:latin typeface="Times New Roman" pitchFamily="18" charset="0"/>
                <a:ea typeface="宋体" pitchFamily="2" charset="-122"/>
              </a:rPr>
              <a:t>）”列表中可以看出，</a:t>
            </a:r>
            <a:r>
              <a:rPr kumimoji="1" lang="en-US" altLang="zh-CN" sz="2000" b="1" dirty="0">
                <a:solidFill>
                  <a:prstClr val="black"/>
                </a:solidFill>
                <a:latin typeface="Times New Roman" pitchFamily="18" charset="0"/>
                <a:ea typeface="宋体" pitchFamily="2" charset="-122"/>
              </a:rPr>
              <a:t>Qt Creator</a:t>
            </a:r>
            <a:r>
              <a:rPr kumimoji="1" lang="zh-CN" altLang="zh-CN" sz="2000" b="1" dirty="0">
                <a:solidFill>
                  <a:prstClr val="black"/>
                </a:solidFill>
                <a:latin typeface="Times New Roman" pitchFamily="18" charset="0"/>
                <a:ea typeface="宋体" pitchFamily="2" charset="-122"/>
              </a:rPr>
              <a:t>可以创建多种类型的项目，至于创建什么种类的项目，要视程序员的需求决定。这里我们创建一个</a:t>
            </a:r>
            <a:r>
              <a:rPr kumimoji="1" lang="en-US" altLang="zh-CN" sz="2000" b="1" dirty="0">
                <a:solidFill>
                  <a:prstClr val="black"/>
                </a:solidFill>
                <a:latin typeface="Times New Roman" pitchFamily="18" charset="0"/>
                <a:ea typeface="宋体" pitchFamily="2" charset="-122"/>
              </a:rPr>
              <a:t>GUI</a:t>
            </a:r>
            <a:r>
              <a:rPr kumimoji="1" lang="zh-CN" altLang="zh-CN" sz="2000" b="1" dirty="0">
                <a:solidFill>
                  <a:prstClr val="black"/>
                </a:solidFill>
                <a:latin typeface="Times New Roman" pitchFamily="18" charset="0"/>
                <a:ea typeface="宋体" pitchFamily="2" charset="-122"/>
              </a:rPr>
              <a:t>（图形用户界面）程序项目。</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defRPr/>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3</a:t>
            </a:r>
            <a:r>
              <a:rPr kumimoji="1" lang="zh-CN" altLang="zh-CN" sz="2000" b="1" dirty="0">
                <a:solidFill>
                  <a:prstClr val="black"/>
                </a:solidFill>
                <a:latin typeface="Times New Roman" pitchFamily="18" charset="0"/>
                <a:ea typeface="宋体" pitchFamily="2" charset="-122"/>
              </a:rPr>
              <a:t>）在名称文本编辑框中输入意欲创建的项目名称</a:t>
            </a:r>
            <a:r>
              <a:rPr kumimoji="1" lang="en-US" altLang="zh-CN" sz="2000" b="1" dirty="0" err="1">
                <a:solidFill>
                  <a:prstClr val="black"/>
                </a:solidFill>
                <a:latin typeface="Times New Roman" pitchFamily="18" charset="0"/>
                <a:ea typeface="宋体" pitchFamily="2" charset="-122"/>
              </a:rPr>
              <a:t>welcomeToQt</a:t>
            </a:r>
            <a:r>
              <a:rPr kumimoji="1" lang="zh-CN" altLang="zh-CN" sz="2000" b="1" dirty="0">
                <a:solidFill>
                  <a:prstClr val="black"/>
                </a:solidFill>
                <a:latin typeface="Times New Roman" pitchFamily="18" charset="0"/>
                <a:ea typeface="宋体" pitchFamily="2" charset="-122"/>
              </a:rPr>
              <a:t>，在创建路径（</a:t>
            </a:r>
            <a:r>
              <a:rPr kumimoji="1" lang="en-US" altLang="zh-CN" sz="2000" b="1" dirty="0">
                <a:solidFill>
                  <a:prstClr val="black"/>
                </a:solidFill>
                <a:latin typeface="Times New Roman" pitchFamily="18" charset="0"/>
                <a:ea typeface="宋体" pitchFamily="2" charset="-122"/>
              </a:rPr>
              <a:t>Location</a:t>
            </a:r>
            <a:r>
              <a:rPr kumimoji="1" lang="zh-CN" altLang="zh-CN" sz="2000" b="1" dirty="0">
                <a:solidFill>
                  <a:prstClr val="black"/>
                </a:solidFill>
                <a:latin typeface="Times New Roman" pitchFamily="18" charset="0"/>
                <a:ea typeface="宋体" pitchFamily="2" charset="-122"/>
              </a:rPr>
              <a:t>）文本编辑框中直接输入保存项目的文件夹名称，或者点击“浏览</a:t>
            </a:r>
            <a:r>
              <a:rPr kumimoji="1" lang="en-US" altLang="zh-CN" sz="2000" b="1" dirty="0">
                <a:solidFill>
                  <a:prstClr val="black"/>
                </a:solidFill>
                <a:latin typeface="Times New Roman" pitchFamily="18" charset="0"/>
                <a:ea typeface="宋体" pitchFamily="2" charset="-122"/>
              </a:rPr>
              <a:t>…</a:t>
            </a: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Browse</a:t>
            </a:r>
            <a:r>
              <a:rPr kumimoji="1" lang="zh-CN" altLang="zh-CN" sz="2000" b="1" dirty="0">
                <a:solidFill>
                  <a:prstClr val="black"/>
                </a:solidFill>
                <a:latin typeface="Times New Roman" pitchFamily="18" charset="0"/>
                <a:ea typeface="宋体" pitchFamily="2" charset="-122"/>
              </a:rPr>
              <a:t>）”按钮将新建项目保存到一个已经存在的文件夹中。如果要把项目保存的路径设为默认路径，则鼠标点选“设为默认的项目路径（</a:t>
            </a:r>
            <a:r>
              <a:rPr kumimoji="1" lang="en-US" altLang="zh-CN" sz="2000" b="1" dirty="0">
                <a:solidFill>
                  <a:prstClr val="black"/>
                </a:solidFill>
                <a:latin typeface="Times New Roman" pitchFamily="18" charset="0"/>
                <a:ea typeface="宋体" pitchFamily="2" charset="-122"/>
              </a:rPr>
              <a:t>Set Default Location</a:t>
            </a:r>
            <a:r>
              <a:rPr kumimoji="1" lang="zh-CN" altLang="zh-CN" sz="2000" b="1" dirty="0">
                <a:solidFill>
                  <a:prstClr val="black"/>
                </a:solidFill>
                <a:latin typeface="Times New Roman" pitchFamily="18" charset="0"/>
                <a:ea typeface="宋体" pitchFamily="2" charset="-122"/>
              </a:rPr>
              <a:t>）”；设置完成后点击“下一步”按钮。</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defRPr/>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4</a:t>
            </a:r>
            <a:r>
              <a:rPr kumimoji="1" lang="zh-CN" altLang="zh-CN" sz="2000" b="1" dirty="0">
                <a:solidFill>
                  <a:prstClr val="black"/>
                </a:solidFill>
                <a:latin typeface="Times New Roman" pitchFamily="18" charset="0"/>
                <a:ea typeface="宋体" pitchFamily="2" charset="-122"/>
              </a:rPr>
              <a:t>）选择项目构建所依赖的</a:t>
            </a:r>
            <a:r>
              <a:rPr kumimoji="1" lang="en-US" altLang="zh-CN" sz="2000" b="1" dirty="0">
                <a:solidFill>
                  <a:prstClr val="black"/>
                </a:solidFill>
                <a:latin typeface="Times New Roman" pitchFamily="18" charset="0"/>
                <a:ea typeface="宋体" pitchFamily="2" charset="-122"/>
              </a:rPr>
              <a:t>Qt</a:t>
            </a:r>
            <a:r>
              <a:rPr kumimoji="1" lang="zh-CN" altLang="zh-CN" sz="2000" b="1" dirty="0">
                <a:solidFill>
                  <a:prstClr val="black"/>
                </a:solidFill>
                <a:latin typeface="Times New Roman" pitchFamily="18" charset="0"/>
                <a:ea typeface="宋体" pitchFamily="2" charset="-122"/>
              </a:rPr>
              <a:t>框架，项目调试和发布需要的保存中间文件和最终发布程序的文件夹位置。这里一般作默认选择即可。然后选择“下一步” 。</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defRPr/>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5</a:t>
            </a:r>
            <a:r>
              <a:rPr kumimoji="1" lang="zh-CN" altLang="zh-CN" sz="2000" b="1" dirty="0">
                <a:solidFill>
                  <a:prstClr val="black"/>
                </a:solidFill>
                <a:latin typeface="Times New Roman" pitchFamily="18" charset="0"/>
                <a:ea typeface="宋体" pitchFamily="2" charset="-122"/>
              </a:rPr>
              <a:t>）选择项目主窗口的基类和类名，选择头文件、源程序文件的名称，选择是否创建界面文件以及界面文件的名称，一般选择默认即可。设置完成后，点击“下一步”按钮。</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defRPr/>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6</a:t>
            </a:r>
            <a:r>
              <a:rPr kumimoji="1" lang="zh-CN" altLang="zh-CN" sz="2000" b="1" dirty="0">
                <a:solidFill>
                  <a:prstClr val="black"/>
                </a:solidFill>
                <a:latin typeface="Times New Roman" pitchFamily="18" charset="0"/>
                <a:ea typeface="宋体" pitchFamily="2" charset="-122"/>
              </a:rPr>
              <a:t>）选择是否将刚新建的项目作为一个子项目添加到别的项目中，可以选择是否添加到版本控制系统。同时给出了系统自动创建并添加到项目中的文件列表如：</a:t>
            </a:r>
            <a:r>
              <a:rPr kumimoji="1" lang="en-US" altLang="zh-CN" sz="2000" b="1" dirty="0">
                <a:solidFill>
                  <a:prstClr val="black"/>
                </a:solidFill>
                <a:latin typeface="Times New Roman" pitchFamily="18" charset="0"/>
                <a:ea typeface="宋体" pitchFamily="2" charset="-122"/>
              </a:rPr>
              <a:t>main.cpp</a:t>
            </a: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mainwindow.cpp</a:t>
            </a: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welcomeToQt.pro</a:t>
            </a:r>
            <a:r>
              <a:rPr kumimoji="1" lang="zh-CN" altLang="zh-CN" sz="2000" b="1" dirty="0">
                <a:solidFill>
                  <a:prstClr val="black"/>
                </a:solidFill>
                <a:latin typeface="Times New Roman" pitchFamily="18" charset="0"/>
                <a:ea typeface="宋体" pitchFamily="2" charset="-122"/>
              </a:rPr>
              <a:t>等等。</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defRPr/>
            </a:pPr>
            <a:endParaRPr kumimoji="1" lang="zh-CN" altLang="zh-CN" sz="2000" b="1" dirty="0">
              <a:solidFill>
                <a:srgbClr val="FF0000"/>
              </a:solidFill>
              <a:latin typeface="Times New Roman" pitchFamily="18" charset="0"/>
              <a:ea typeface="宋体" pitchFamily="2" charset="-122"/>
            </a:endParaRPr>
          </a:p>
        </p:txBody>
      </p:sp>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3197565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84163" y="1074738"/>
            <a:ext cx="8432800" cy="609600"/>
          </a:xfrm>
        </p:spPr>
        <p:txBody>
          <a:bodyPr/>
          <a:lstStyle/>
          <a:p>
            <a:pPr algn="just"/>
            <a:r>
              <a:rPr lang="en-US" altLang="zh-CN" sz="2400" b="1" dirty="0">
                <a:solidFill>
                  <a:srgbClr val="C00000"/>
                </a:solidFill>
              </a:rPr>
              <a:t>1.4.3  </a:t>
            </a:r>
            <a:r>
              <a:rPr lang="en-US" altLang="zh-CN" sz="2400" b="1" dirty="0" err="1" smtClean="0">
                <a:solidFill>
                  <a:srgbClr val="C00000"/>
                </a:solidFill>
              </a:rPr>
              <a:t>Qt</a:t>
            </a:r>
            <a:r>
              <a:rPr lang="en-US" altLang="zh-CN" sz="2400" b="1" dirty="0" smtClean="0">
                <a:solidFill>
                  <a:srgbClr val="C00000"/>
                </a:solidFill>
              </a:rPr>
              <a:t> Creator</a:t>
            </a:r>
            <a:r>
              <a:rPr lang="zh-CN" altLang="en-US" sz="2400" b="1" dirty="0" smtClean="0">
                <a:solidFill>
                  <a:srgbClr val="C00000"/>
                </a:solidFill>
              </a:rPr>
              <a:t>的编辑器、项目视图的操作</a:t>
            </a:r>
            <a:endParaRPr lang="zh-CN" altLang="zh-CN" sz="2400" b="1" dirty="0" smtClean="0">
              <a:solidFill>
                <a:srgbClr val="C00000"/>
              </a:solidFill>
            </a:endParaRPr>
          </a:p>
        </p:txBody>
      </p:sp>
      <p:sp>
        <p:nvSpPr>
          <p:cNvPr id="53253" name="矩形 5"/>
          <p:cNvSpPr>
            <a:spLocks noChangeArrowheads="1"/>
          </p:cNvSpPr>
          <p:nvPr/>
        </p:nvSpPr>
        <p:spPr bwMode="auto">
          <a:xfrm>
            <a:off x="468313" y="1684338"/>
            <a:ext cx="80645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lnSpc>
                <a:spcPct val="150000"/>
              </a:lnSpc>
              <a:spcBef>
                <a:spcPct val="0"/>
              </a:spcBef>
              <a:spcAft>
                <a:spcPct val="0"/>
              </a:spcAft>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1</a:t>
            </a:r>
            <a:r>
              <a:rPr kumimoji="1" lang="zh-CN" altLang="zh-CN" sz="2000" b="1" dirty="0">
                <a:solidFill>
                  <a:prstClr val="black"/>
                </a:solidFill>
                <a:latin typeface="Times New Roman" pitchFamily="18" charset="0"/>
                <a:ea typeface="宋体" pitchFamily="2" charset="-122"/>
              </a:rPr>
              <a:t>）在项目视图中单击每个文件夹名前面的“</a:t>
            </a:r>
            <a:r>
              <a:rPr kumimoji="1" lang="en-US" altLang="zh-CN" sz="2000" b="1" dirty="0">
                <a:solidFill>
                  <a:prstClr val="black"/>
                </a:solidFill>
                <a:latin typeface="Times New Roman" pitchFamily="18" charset="0"/>
                <a:ea typeface="宋体" pitchFamily="2" charset="-122"/>
              </a:rPr>
              <a:t>+</a:t>
            </a:r>
            <a:r>
              <a:rPr kumimoji="1" lang="zh-CN" altLang="zh-CN" sz="2000" b="1" dirty="0">
                <a:solidFill>
                  <a:prstClr val="black"/>
                </a:solidFill>
                <a:latin typeface="Times New Roman" pitchFamily="18" charset="0"/>
                <a:ea typeface="宋体" pitchFamily="2" charset="-122"/>
              </a:rPr>
              <a:t>”号，将看到各文件夹下的所有文件</a:t>
            </a:r>
          </a:p>
          <a:p>
            <a:pPr algn="just" fontAlgn="base">
              <a:lnSpc>
                <a:spcPct val="150000"/>
              </a:lnSpc>
              <a:spcBef>
                <a:spcPct val="0"/>
              </a:spcBef>
              <a:spcAft>
                <a:spcPct val="0"/>
              </a:spcAft>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2</a:t>
            </a:r>
            <a:r>
              <a:rPr kumimoji="1" lang="zh-CN" altLang="zh-CN" sz="2000" b="1" dirty="0">
                <a:solidFill>
                  <a:prstClr val="black"/>
                </a:solidFill>
                <a:latin typeface="Times New Roman" pitchFamily="18" charset="0"/>
                <a:ea typeface="宋体" pitchFamily="2" charset="-122"/>
              </a:rPr>
              <a:t>）双击左侧各文件夹下的文件名，可以在右侧的编辑框中打开文件进行编辑。</a:t>
            </a:r>
          </a:p>
          <a:p>
            <a:pPr algn="just" fontAlgn="base">
              <a:lnSpc>
                <a:spcPct val="150000"/>
              </a:lnSpc>
              <a:spcBef>
                <a:spcPct val="0"/>
              </a:spcBef>
              <a:spcAft>
                <a:spcPct val="0"/>
              </a:spcAft>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3</a:t>
            </a:r>
            <a:r>
              <a:rPr kumimoji="1" lang="zh-CN" altLang="zh-CN" sz="2000" b="1" dirty="0">
                <a:solidFill>
                  <a:prstClr val="black"/>
                </a:solidFill>
                <a:latin typeface="Times New Roman" pitchFamily="18" charset="0"/>
                <a:ea typeface="宋体" pitchFamily="2" charset="-122"/>
              </a:rPr>
              <a:t>）在项目视图中添加新文件的方法是：鼠标右击项目名称，在弹出的快捷菜单中选择欲创建的文件类型，在弹出的创建新文件对话框中输入文件名，然后单击“确定（</a:t>
            </a:r>
            <a:r>
              <a:rPr kumimoji="1" lang="en-US" altLang="zh-CN" sz="2000" b="1" dirty="0">
                <a:solidFill>
                  <a:prstClr val="black"/>
                </a:solidFill>
                <a:latin typeface="Times New Roman" pitchFamily="18" charset="0"/>
                <a:ea typeface="宋体" pitchFamily="2" charset="-122"/>
              </a:rPr>
              <a:t>OK</a:t>
            </a:r>
            <a:r>
              <a:rPr kumimoji="1" lang="zh-CN" altLang="zh-CN" sz="2000" b="1" dirty="0">
                <a:solidFill>
                  <a:prstClr val="black"/>
                </a:solidFill>
                <a:latin typeface="Times New Roman" pitchFamily="18" charset="0"/>
                <a:ea typeface="宋体" pitchFamily="2" charset="-122"/>
              </a:rPr>
              <a:t>）”按钮即可。</a:t>
            </a:r>
          </a:p>
          <a:p>
            <a:pPr algn="just" fontAlgn="base">
              <a:lnSpc>
                <a:spcPct val="150000"/>
              </a:lnSpc>
              <a:spcBef>
                <a:spcPct val="0"/>
              </a:spcBef>
              <a:spcAft>
                <a:spcPct val="0"/>
              </a:spcAft>
            </a:pPr>
            <a:r>
              <a:rPr kumimoji="1" lang="zh-CN" altLang="zh-CN" sz="2000" b="1" dirty="0">
                <a:solidFill>
                  <a:prstClr val="black"/>
                </a:solidFill>
                <a:latin typeface="Times New Roman" pitchFamily="18" charset="0"/>
                <a:ea typeface="宋体" pitchFamily="2" charset="-122"/>
              </a:rPr>
              <a:t>（</a:t>
            </a:r>
            <a:r>
              <a:rPr kumimoji="1" lang="en-US" altLang="zh-CN" sz="2000" b="1" dirty="0">
                <a:solidFill>
                  <a:prstClr val="black"/>
                </a:solidFill>
                <a:latin typeface="Times New Roman" pitchFamily="18" charset="0"/>
                <a:ea typeface="宋体" pitchFamily="2" charset="-122"/>
              </a:rPr>
              <a:t>4</a:t>
            </a:r>
            <a:r>
              <a:rPr kumimoji="1" lang="zh-CN" altLang="zh-CN" sz="2000" b="1" dirty="0">
                <a:solidFill>
                  <a:prstClr val="black"/>
                </a:solidFill>
                <a:latin typeface="Times New Roman" pitchFamily="18" charset="0"/>
                <a:ea typeface="宋体" pitchFamily="2" charset="-122"/>
              </a:rPr>
              <a:t>）鼠标右击项目的成员文件，在弹出的快捷菜单中选择“删除（</a:t>
            </a:r>
            <a:r>
              <a:rPr kumimoji="1" lang="en-US" altLang="zh-CN" sz="2000" b="1" dirty="0">
                <a:solidFill>
                  <a:prstClr val="black"/>
                </a:solidFill>
                <a:latin typeface="Times New Roman" pitchFamily="18" charset="0"/>
                <a:ea typeface="宋体" pitchFamily="2" charset="-122"/>
              </a:rPr>
              <a:t>Delete</a:t>
            </a:r>
            <a:r>
              <a:rPr kumimoji="1" lang="zh-CN" altLang="zh-CN" sz="2000" b="1" dirty="0">
                <a:solidFill>
                  <a:prstClr val="black"/>
                </a:solidFill>
                <a:latin typeface="Times New Roman" pitchFamily="18" charset="0"/>
                <a:ea typeface="宋体" pitchFamily="2" charset="-122"/>
              </a:rPr>
              <a:t>）”命令，则可以删除项目中的成员文件。也可以从弹出的快捷菜单中选择适当的命令，完成对文件的其他操作。</a:t>
            </a:r>
            <a:endParaRPr kumimoji="1" lang="zh-CN" altLang="en-US" sz="2000" b="1" dirty="0">
              <a:solidFill>
                <a:prstClr val="black"/>
              </a:solidFill>
              <a:latin typeface="Times New Roman" pitchFamily="18" charset="0"/>
              <a:ea typeface="宋体" pitchFamily="2" charset="-122"/>
            </a:endParaRPr>
          </a:p>
        </p:txBody>
      </p:sp>
      <p:sp>
        <p:nvSpPr>
          <p:cNvPr id="2" name="标题 1"/>
          <p:cNvSpPr>
            <a:spLocks noGrp="1"/>
          </p:cNvSpPr>
          <p:nvPr>
            <p:ph type="ctrTitle"/>
          </p:nvPr>
        </p:nvSpPr>
        <p:spPr/>
        <p:txBody>
          <a:bodyPr/>
          <a:lstStyle/>
          <a:p>
            <a:endParaRPr lang="zh-CN" altLang="en-US"/>
          </a:p>
        </p:txBody>
      </p:sp>
      <p:sp>
        <p:nvSpPr>
          <p:cNvPr id="7" name="Rectangle 5"/>
          <p:cNvSpPr txBox="1">
            <a:spLocks noChangeArrowheads="1"/>
          </p:cNvSpPr>
          <p:nvPr/>
        </p:nvSpPr>
        <p:spPr>
          <a:xfrm>
            <a:off x="444352" y="190500"/>
            <a:ext cx="5561012" cy="685800"/>
          </a:xfrm>
          <a:prstGeom prst="rect">
            <a:avLst/>
          </a:prstGeom>
          <a:effectLst/>
        </p:spPr>
        <p:txBody>
          <a:bodyPr vert="horz" lIns="91440" tIns="45720" rIns="91440" bIns="45720" rtlCol="0" anchor="t" anchorCtr="0">
            <a:noAutofit/>
          </a:bodyPr>
          <a:lstStyle>
            <a:lvl1pPr marL="182880" indent="0" algn="l" rtl="0" fontAlgn="base">
              <a:spcBef>
                <a:spcPct val="0"/>
              </a:spcBef>
              <a:spcAft>
                <a:spcPct val="0"/>
              </a:spcAft>
              <a:buClr>
                <a:srgbClr val="78697B"/>
              </a:buClr>
              <a:buSzPct val="128000"/>
              <a:buFont typeface="Georgia" pitchFamily="18" charset="0"/>
              <a:buNone/>
              <a:defRPr sz="54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fontAlgn="auto">
              <a:spcAft>
                <a:spcPts val="0"/>
              </a:spcAft>
              <a:buClr>
                <a:srgbClr val="9D90A0">
                  <a:lumMod val="75000"/>
                </a:srgbClr>
              </a:buClr>
              <a:defRPr/>
            </a:pPr>
            <a:r>
              <a:rPr kumimoji="1" lang="en-US" altLang="zh-CN" sz="2400" dirty="0" smtClean="0">
                <a:solidFill>
                  <a:srgbClr val="FF0000"/>
                </a:solidFill>
              </a:rPr>
              <a:t>1.4  </a:t>
            </a:r>
            <a:r>
              <a:rPr kumimoji="1" lang="en-US" altLang="zh-CN" sz="2400" dirty="0" err="1" smtClean="0">
                <a:solidFill>
                  <a:srgbClr val="FF0000"/>
                </a:solidFill>
              </a:rPr>
              <a:t>Qt</a:t>
            </a:r>
            <a:r>
              <a:rPr kumimoji="1" lang="en-US" altLang="zh-CN" sz="2400" dirty="0" smtClean="0">
                <a:solidFill>
                  <a:srgbClr val="FF0000"/>
                </a:solidFill>
              </a:rPr>
              <a:t> Creator</a:t>
            </a:r>
            <a:r>
              <a:rPr kumimoji="1" lang="zh-CN" altLang="en-US" sz="2400" dirty="0" smtClean="0">
                <a:solidFill>
                  <a:srgbClr val="FF0000"/>
                </a:solidFill>
              </a:rPr>
              <a:t>的基本操作</a:t>
            </a:r>
            <a:endParaRPr kumimoji="1" lang="zh-CN" altLang="zh-CN" sz="2400" dirty="0">
              <a:solidFill>
                <a:srgbClr val="FF0000"/>
              </a:solidFill>
            </a:endParaRPr>
          </a:p>
        </p:txBody>
      </p:sp>
    </p:spTree>
    <p:extLst>
      <p:ext uri="{BB962C8B-B14F-4D97-AF65-F5344CB8AC3E}">
        <p14:creationId xmlns:p14="http://schemas.microsoft.com/office/powerpoint/2010/main" val="18819972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par>
                          <p:cTn id="13" fill="hold">
                            <p:stCondLst>
                              <p:cond delay="500"/>
                            </p:stCondLst>
                            <p:childTnLst>
                              <p:par>
                                <p:cTn id="14" presetID="3" presetClass="entr" presetSubtype="5"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1196975"/>
            <a:ext cx="8431213" cy="609600"/>
          </a:xfrm>
        </p:spPr>
        <p:txBody>
          <a:bodyPr/>
          <a:lstStyle/>
          <a:p>
            <a:pPr algn="just"/>
            <a:r>
              <a:rPr lang="en-US" altLang="zh-CN" sz="2400" b="1" dirty="0" smtClean="0">
                <a:solidFill>
                  <a:srgbClr val="C00000"/>
                </a:solidFill>
              </a:rPr>
              <a:t>1.4.4  </a:t>
            </a:r>
            <a:r>
              <a:rPr lang="en-US" altLang="zh-CN" sz="2400" b="1" dirty="0" err="1" smtClean="0">
                <a:solidFill>
                  <a:srgbClr val="C00000"/>
                </a:solidFill>
              </a:rPr>
              <a:t>Qt</a:t>
            </a:r>
            <a:r>
              <a:rPr lang="zh-CN" altLang="zh-CN" sz="2400" b="1" dirty="0" smtClean="0">
                <a:solidFill>
                  <a:srgbClr val="C00000"/>
                </a:solidFill>
              </a:rPr>
              <a:t>项目文件的建立、添加和删除</a:t>
            </a:r>
          </a:p>
        </p:txBody>
      </p:sp>
      <p:sp>
        <p:nvSpPr>
          <p:cNvPr id="533509" name="Rectangle 5"/>
          <p:cNvSpPr>
            <a:spLocks noGrp="1" noChangeArrowheads="1"/>
          </p:cNvSpPr>
          <p:nvPr>
            <p:ph type="ctrTitle"/>
          </p:nvPr>
        </p:nvSpPr>
        <p:spPr>
          <a:xfrm>
            <a:off x="534988" y="381000"/>
            <a:ext cx="5561012"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1.4  </a:t>
            </a:r>
            <a:r>
              <a:rPr lang="en-US" altLang="zh-CN" sz="2400" dirty="0">
                <a:solidFill>
                  <a:srgbClr val="FF0000"/>
                </a:solidFill>
                <a:latin typeface="+mn-lt"/>
                <a:ea typeface="+mn-ea"/>
                <a:cs typeface="+mn-cs"/>
              </a:rPr>
              <a:t>Qt Creator</a:t>
            </a:r>
            <a:r>
              <a:rPr lang="zh-CN" altLang="zh-CN" sz="2400" dirty="0">
                <a:solidFill>
                  <a:srgbClr val="FF0000"/>
                </a:solidFill>
                <a:latin typeface="+mn-lt"/>
                <a:ea typeface="+mn-ea"/>
                <a:cs typeface="+mn-cs"/>
              </a:rPr>
              <a:t>集成开发环境</a:t>
            </a:r>
          </a:p>
        </p:txBody>
      </p:sp>
      <p:sp>
        <p:nvSpPr>
          <p:cNvPr id="54277" name="矩形 5"/>
          <p:cNvSpPr>
            <a:spLocks noChangeArrowheads="1"/>
          </p:cNvSpPr>
          <p:nvPr/>
        </p:nvSpPr>
        <p:spPr bwMode="auto">
          <a:xfrm>
            <a:off x="468313" y="1844675"/>
            <a:ext cx="80645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zh-CN" altLang="zh-CN" sz="2000" b="1">
                <a:solidFill>
                  <a:srgbClr val="FF0000"/>
                </a:solidFill>
                <a:latin typeface="Times New Roman" pitchFamily="18" charset="0"/>
                <a:ea typeface="宋体" pitchFamily="2" charset="-122"/>
              </a:rPr>
              <a:t>项目主要由以下类型的文件组成：</a:t>
            </a:r>
            <a:endParaRPr kumimoji="1" lang="en-US" altLang="zh-CN" sz="2000" b="1">
              <a:solidFill>
                <a:prstClr val="black"/>
              </a:solidFill>
              <a:latin typeface="Times New Roman" pitchFamily="18" charset="0"/>
              <a:ea typeface="宋体" pitchFamily="2" charset="-122"/>
            </a:endParaRP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1</a:t>
            </a:r>
            <a:r>
              <a:rPr kumimoji="1" lang="zh-CN" altLang="zh-CN" sz="2000" b="1">
                <a:solidFill>
                  <a:prstClr val="black"/>
                </a:solidFill>
                <a:latin typeface="Times New Roman" pitchFamily="18" charset="0"/>
                <a:ea typeface="宋体" pitchFamily="2" charset="-122"/>
              </a:rPr>
              <a:t>）源文件。源文件就是源程序代码文件，</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语言编写的源程序代码文件扩展名为</a:t>
            </a:r>
            <a:r>
              <a:rPr kumimoji="1" lang="en-US" altLang="zh-CN" sz="2000" b="1">
                <a:solidFill>
                  <a:prstClr val="black"/>
                </a:solidFill>
                <a:latin typeface="Times New Roman" pitchFamily="18" charset="0"/>
                <a:ea typeface="宋体" pitchFamily="2" charset="-122"/>
              </a:rPr>
              <a:t>.cpp</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语言编写的源程序代码文件扩展名为</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。源文件中保存的是构成程序的类、函数和实现程序逻辑功能的代码。</a:t>
            </a: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2</a:t>
            </a:r>
            <a:r>
              <a:rPr kumimoji="1" lang="zh-CN" altLang="zh-CN" sz="2000" b="1">
                <a:solidFill>
                  <a:prstClr val="black"/>
                </a:solidFill>
                <a:latin typeface="Times New Roman" pitchFamily="18" charset="0"/>
                <a:ea typeface="宋体" pitchFamily="2" charset="-122"/>
              </a:rPr>
              <a:t>）头文件。指项目中扩展名为</a:t>
            </a:r>
            <a:r>
              <a:rPr kumimoji="1" lang="en-US" altLang="zh-CN" sz="2000" b="1">
                <a:solidFill>
                  <a:prstClr val="black"/>
                </a:solidFill>
                <a:latin typeface="Times New Roman" pitchFamily="18" charset="0"/>
                <a:ea typeface="宋体" pitchFamily="2" charset="-122"/>
              </a:rPr>
              <a:t>.h</a:t>
            </a:r>
            <a:r>
              <a:rPr kumimoji="1" lang="zh-CN" altLang="zh-CN" sz="2000" b="1">
                <a:solidFill>
                  <a:prstClr val="black"/>
                </a:solidFill>
                <a:latin typeface="Times New Roman" pitchFamily="18" charset="0"/>
                <a:ea typeface="宋体" pitchFamily="2" charset="-122"/>
              </a:rPr>
              <a:t>的文件，也称其为</a:t>
            </a:r>
            <a:r>
              <a:rPr kumimoji="1" lang="en-US" altLang="zh-CN" sz="2000" b="1">
                <a:solidFill>
                  <a:prstClr val="black"/>
                </a:solidFill>
                <a:latin typeface="Times New Roman" pitchFamily="18" charset="0"/>
                <a:ea typeface="宋体" pitchFamily="2" charset="-122"/>
              </a:rPr>
              <a:t>Include</a:t>
            </a:r>
            <a:r>
              <a:rPr kumimoji="1" lang="zh-CN" altLang="zh-CN" sz="2000" b="1">
                <a:solidFill>
                  <a:prstClr val="black"/>
                </a:solidFill>
                <a:latin typeface="Times New Roman" pitchFamily="18" charset="0"/>
                <a:ea typeface="宋体" pitchFamily="2" charset="-122"/>
              </a:rPr>
              <a:t>文件，文件中主要包含类、函数、变量等的声明。特别需要注意的是，每当创建一个新类时，总会产生与这个类息息相关的两个文件：头文件和源文件。</a:t>
            </a: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3</a:t>
            </a:r>
            <a:r>
              <a:rPr kumimoji="1" lang="zh-CN" altLang="zh-CN" sz="2000" b="1">
                <a:solidFill>
                  <a:prstClr val="black"/>
                </a:solidFill>
                <a:latin typeface="Times New Roman" pitchFamily="18" charset="0"/>
                <a:ea typeface="宋体" pitchFamily="2" charset="-122"/>
              </a:rPr>
              <a:t>）界面文件。扩展名一般为</a:t>
            </a:r>
            <a:r>
              <a:rPr kumimoji="1" lang="en-US" altLang="zh-CN" sz="2000" b="1">
                <a:solidFill>
                  <a:prstClr val="black"/>
                </a:solidFill>
                <a:latin typeface="Times New Roman" pitchFamily="18" charset="0"/>
                <a:ea typeface="宋体" pitchFamily="2" charset="-122"/>
              </a:rPr>
              <a:t>.ui</a:t>
            </a:r>
            <a:r>
              <a:rPr kumimoji="1" lang="zh-CN" altLang="zh-CN" sz="2000" b="1">
                <a:solidFill>
                  <a:prstClr val="black"/>
                </a:solidFill>
                <a:latin typeface="Times New Roman" pitchFamily="18" charset="0"/>
                <a:ea typeface="宋体" pitchFamily="2" charset="-122"/>
              </a:rPr>
              <a:t>，是构成用户程序图形界面的文件，</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的编译工具非常智能，它不但可以自动检测到用户界面文件，而且可以通过调用</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的用户界面编译器</a:t>
            </a:r>
            <a:r>
              <a:rPr kumimoji="1" lang="en-US" altLang="zh-CN" sz="2000" b="1">
                <a:solidFill>
                  <a:prstClr val="black"/>
                </a:solidFill>
                <a:latin typeface="Times New Roman" pitchFamily="18" charset="0"/>
                <a:ea typeface="宋体" pitchFamily="2" charset="-122"/>
              </a:rPr>
              <a:t>uic</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user interface  compiler</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uic</a:t>
            </a:r>
            <a:r>
              <a:rPr kumimoji="1" lang="zh-CN" altLang="zh-CN" sz="2000" b="1">
                <a:solidFill>
                  <a:prstClr val="black"/>
                </a:solidFill>
                <a:latin typeface="Times New Roman" pitchFamily="18" charset="0"/>
                <a:ea typeface="宋体" pitchFamily="2" charset="-122"/>
              </a:rPr>
              <a:t>）将扩展名为</a:t>
            </a:r>
            <a:r>
              <a:rPr kumimoji="1" lang="en-US" altLang="zh-CN" sz="2000" b="1">
                <a:solidFill>
                  <a:prstClr val="black"/>
                </a:solidFill>
                <a:latin typeface="Times New Roman" pitchFamily="18" charset="0"/>
                <a:ea typeface="宋体" pitchFamily="2" charset="-122"/>
              </a:rPr>
              <a:t>.ui</a:t>
            </a:r>
            <a:r>
              <a:rPr kumimoji="1" lang="zh-CN" altLang="zh-CN" sz="2000" b="1">
                <a:solidFill>
                  <a:prstClr val="black"/>
                </a:solidFill>
                <a:latin typeface="Times New Roman" pitchFamily="18" charset="0"/>
                <a:ea typeface="宋体" pitchFamily="2" charset="-122"/>
              </a:rPr>
              <a:t>的界面文件转换成</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代码存储在扩展名为</a:t>
            </a:r>
            <a:r>
              <a:rPr kumimoji="1" lang="en-US" altLang="zh-CN" sz="2000" b="1">
                <a:solidFill>
                  <a:prstClr val="black"/>
                </a:solidFill>
                <a:latin typeface="Times New Roman" pitchFamily="18" charset="0"/>
                <a:ea typeface="宋体" pitchFamily="2" charset="-122"/>
              </a:rPr>
              <a:t>. h</a:t>
            </a:r>
            <a:r>
              <a:rPr kumimoji="1" lang="zh-CN" altLang="zh-CN" sz="2000" b="1">
                <a:solidFill>
                  <a:prstClr val="black"/>
                </a:solidFill>
                <a:latin typeface="Times New Roman" pitchFamily="18" charset="0"/>
                <a:ea typeface="宋体" pitchFamily="2" charset="-122"/>
              </a:rPr>
              <a:t>的头文件中。生成的头文件中会包含相应的类的定义，该类是一个与扩展名</a:t>
            </a:r>
            <a:r>
              <a:rPr kumimoji="1" lang="en-US" altLang="zh-CN" sz="2000" b="1">
                <a:solidFill>
                  <a:prstClr val="black"/>
                </a:solidFill>
                <a:latin typeface="Times New Roman" pitchFamily="18" charset="0"/>
                <a:ea typeface="宋体" pitchFamily="2" charset="-122"/>
              </a:rPr>
              <a:t>.ui</a:t>
            </a:r>
            <a:r>
              <a:rPr kumimoji="1" lang="zh-CN" altLang="zh-CN" sz="2000" b="1">
                <a:solidFill>
                  <a:prstClr val="black"/>
                </a:solidFill>
                <a:latin typeface="Times New Roman" pitchFamily="18" charset="0"/>
                <a:ea typeface="宋体" pitchFamily="2" charset="-122"/>
              </a:rPr>
              <a:t>文件等价的</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文件，类中声明一些成员变量，存储窗体中的部件和布局，以及用于初始化的</a:t>
            </a:r>
            <a:r>
              <a:rPr kumimoji="1" lang="en-US" altLang="zh-CN" sz="2000" b="1">
                <a:solidFill>
                  <a:prstClr val="black"/>
                </a:solidFill>
                <a:latin typeface="Times New Roman" pitchFamily="18" charset="0"/>
                <a:ea typeface="宋体" pitchFamily="2" charset="-122"/>
              </a:rPr>
              <a:t>setupUi( )</a:t>
            </a:r>
            <a:r>
              <a:rPr kumimoji="1" lang="zh-CN" altLang="zh-CN" sz="2000" b="1">
                <a:solidFill>
                  <a:prstClr val="black"/>
                </a:solidFill>
                <a:latin typeface="Times New Roman" pitchFamily="18" charset="0"/>
                <a:ea typeface="宋体" pitchFamily="2" charset="-122"/>
              </a:rPr>
              <a:t>函数，</a:t>
            </a:r>
          </a:p>
        </p:txBody>
      </p:sp>
    </p:spTree>
    <p:extLst>
      <p:ext uri="{BB962C8B-B14F-4D97-AF65-F5344CB8AC3E}">
        <p14:creationId xmlns:p14="http://schemas.microsoft.com/office/powerpoint/2010/main" val="2938633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4530" name="Text Box 2"/>
          <p:cNvSpPr txBox="1">
            <a:spLocks noChangeArrowheads="1"/>
          </p:cNvSpPr>
          <p:nvPr/>
        </p:nvSpPr>
        <p:spPr bwMode="auto">
          <a:xfrm>
            <a:off x="611188" y="1052513"/>
            <a:ext cx="80010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pPr>
            <a:r>
              <a:rPr lang="en-US" altLang="zh-CN" sz="2400"/>
              <a:t>Qt</a:t>
            </a:r>
            <a:r>
              <a:rPr lang="zh-CN" altLang="en-US" sz="2400"/>
              <a:t>类库丰富、支持追随者众</a:t>
            </a:r>
            <a:r>
              <a:rPr lang="zh-CN" altLang="zh-CN" sz="2400"/>
              <a:t>。</a:t>
            </a:r>
            <a:endParaRPr lang="zh-CN" altLang="en-US" sz="2400">
              <a:solidFill>
                <a:srgbClr val="C00000"/>
              </a:solidFill>
            </a:endParaRPr>
          </a:p>
        </p:txBody>
      </p:sp>
      <p:sp>
        <p:nvSpPr>
          <p:cNvPr id="534531" name="Text Box 3"/>
          <p:cNvSpPr txBox="1">
            <a:spLocks noChangeArrowheads="1"/>
          </p:cNvSpPr>
          <p:nvPr/>
        </p:nvSpPr>
        <p:spPr bwMode="auto">
          <a:xfrm>
            <a:off x="468313" y="1846263"/>
            <a:ext cx="813593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50000"/>
              </a:lnSpc>
              <a:spcBef>
                <a:spcPct val="0"/>
              </a:spcBef>
              <a:spcAft>
                <a:spcPct val="0"/>
              </a:spcAft>
            </a:pPr>
            <a:r>
              <a:rPr lang="en-US" altLang="zh-CN" sz="2400"/>
              <a:t>               </a:t>
            </a:r>
            <a:r>
              <a:rPr lang="zh-CN" altLang="zh-CN" sz="2000">
                <a:solidFill>
                  <a:prstClr val="black"/>
                </a:solidFill>
              </a:rPr>
              <a:t>除了</a:t>
            </a:r>
            <a:r>
              <a:rPr lang="en-US" altLang="zh-CN" sz="2000">
                <a:solidFill>
                  <a:prstClr val="black"/>
                </a:solidFill>
              </a:rPr>
              <a:t>Qt</a:t>
            </a:r>
            <a:r>
              <a:rPr lang="zh-CN" altLang="zh-CN" sz="2000">
                <a:solidFill>
                  <a:prstClr val="black"/>
                </a:solidFill>
              </a:rPr>
              <a:t>预先定义好的数百个程序员可以拿来直接使用的类，还有很多扩展</a:t>
            </a:r>
            <a:r>
              <a:rPr lang="en-US" altLang="zh-CN" sz="2000">
                <a:solidFill>
                  <a:prstClr val="black"/>
                </a:solidFill>
              </a:rPr>
              <a:t>Qt</a:t>
            </a:r>
            <a:r>
              <a:rPr lang="zh-CN" altLang="zh-CN" sz="2000">
                <a:solidFill>
                  <a:prstClr val="black"/>
                </a:solidFill>
              </a:rPr>
              <a:t>应用范围和功能的其他软件，其中相当多的软件可由另外一些公司或者开源社区提供。对于可用的</a:t>
            </a:r>
            <a:r>
              <a:rPr lang="en-US" altLang="zh-CN" sz="2000">
                <a:solidFill>
                  <a:prstClr val="black"/>
                </a:solidFill>
              </a:rPr>
              <a:t>Qt</a:t>
            </a:r>
            <a:r>
              <a:rPr lang="zh-CN" altLang="zh-CN" sz="2000">
                <a:solidFill>
                  <a:prstClr val="black"/>
                </a:solidFill>
              </a:rPr>
              <a:t>额外软件的列表清单，可以查阅</a:t>
            </a:r>
            <a:r>
              <a:rPr lang="en-US" altLang="zh-CN" sz="2000">
                <a:solidFill>
                  <a:prstClr val="black"/>
                </a:solidFill>
              </a:rPr>
              <a:t>Digia</a:t>
            </a:r>
            <a:r>
              <a:rPr lang="zh-CN" altLang="zh-CN" sz="2000">
                <a:solidFill>
                  <a:prstClr val="black"/>
                </a:solidFill>
              </a:rPr>
              <a:t>公司的网站获得。众多开发人员也有他们自己的网站，他们会把自己写的一些用于娱乐方面的、有趣的或者是有用的非官方代码放在那里。</a:t>
            </a:r>
            <a:r>
              <a:rPr lang="en-US" altLang="zh-CN" sz="2000">
                <a:solidFill>
                  <a:prstClr val="black"/>
                </a:solidFill>
              </a:rPr>
              <a:t>Qt</a:t>
            </a:r>
            <a:r>
              <a:rPr lang="zh-CN" altLang="zh-CN" sz="2000">
                <a:solidFill>
                  <a:prstClr val="black"/>
                </a:solidFill>
              </a:rPr>
              <a:t>还建立了一个维护良好并且内容丰富的用户社区，供</a:t>
            </a:r>
            <a:r>
              <a:rPr lang="en-US" altLang="zh-CN" sz="2000">
                <a:solidFill>
                  <a:prstClr val="black"/>
                </a:solidFill>
              </a:rPr>
              <a:t>Qt</a:t>
            </a:r>
            <a:r>
              <a:rPr lang="zh-CN" altLang="zh-CN" sz="2000">
                <a:solidFill>
                  <a:prstClr val="black"/>
                </a:solidFill>
              </a:rPr>
              <a:t>用户交流。</a:t>
            </a:r>
          </a:p>
          <a:p>
            <a:pPr algn="just" eaLnBrk="1" fontAlgn="base" hangingPunct="1">
              <a:lnSpc>
                <a:spcPct val="150000"/>
              </a:lnSpc>
              <a:spcBef>
                <a:spcPct val="0"/>
              </a:spcBef>
              <a:spcAft>
                <a:spcPct val="0"/>
              </a:spcAft>
            </a:pPr>
            <a:endParaRPr lang="zh-CN" altLang="en-US" sz="2400">
              <a:solidFill>
                <a:prstClr val="black"/>
              </a:solidFill>
            </a:endParaRPr>
          </a:p>
        </p:txBody>
      </p:sp>
      <p:sp>
        <p:nvSpPr>
          <p:cNvPr id="9220" name="Rectangle 5"/>
          <p:cNvSpPr>
            <a:spLocks noGrp="1" noChangeArrowheads="1"/>
          </p:cNvSpPr>
          <p:nvPr>
            <p:ph type="ctrTitle"/>
          </p:nvPr>
        </p:nvSpPr>
        <p:spPr bwMode="auto">
          <a:xfrm>
            <a:off x="534988" y="381000"/>
            <a:ext cx="5561012" cy="685800"/>
          </a:xfrm>
        </p:spPr>
        <p:txBody>
          <a:bodyPr wrap="square" numCol="1" compatLnSpc="1">
            <a:prstTxWarp prst="textNoShape">
              <a:avLst/>
            </a:prstTxWarp>
          </a:bodyPr>
          <a:lstStyle/>
          <a:p>
            <a:pPr marL="182563"/>
            <a:r>
              <a:rPr lang="en-US" altLang="zh-CN" sz="2800" smtClean="0">
                <a:solidFill>
                  <a:srgbClr val="CC3300"/>
                </a:solidFill>
                <a:effectLst/>
                <a:latin typeface="楷体_GB2312" pitchFamily="49" charset="-122"/>
                <a:ea typeface="楷体_GB2312" pitchFamily="49" charset="-122"/>
              </a:rPr>
              <a:t>Qt C++</a:t>
            </a:r>
            <a:r>
              <a:rPr lang="zh-CN" altLang="en-US" sz="2800" smtClean="0">
                <a:solidFill>
                  <a:srgbClr val="CC3300"/>
                </a:solidFill>
                <a:effectLst/>
                <a:latin typeface="楷体_GB2312" pitchFamily="49" charset="-122"/>
                <a:ea typeface="楷体_GB2312" pitchFamily="49" charset="-122"/>
              </a:rPr>
              <a:t>程序开发优点之三</a:t>
            </a:r>
          </a:p>
        </p:txBody>
      </p:sp>
    </p:spTree>
    <p:extLst>
      <p:ext uri="{BB962C8B-B14F-4D97-AF65-F5344CB8AC3E}">
        <p14:creationId xmlns:p14="http://schemas.microsoft.com/office/powerpoint/2010/main" val="3977324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4530"/>
                                        </p:tgtEl>
                                        <p:attrNameLst>
                                          <p:attrName>style.visibility</p:attrName>
                                        </p:attrNameLst>
                                      </p:cBhvr>
                                      <p:to>
                                        <p:strVal val="visible"/>
                                      </p:to>
                                    </p:set>
                                    <p:animEffect transition="in" filter="checkerboard(across)">
                                      <p:cBhvr>
                                        <p:cTn id="7" dur="500"/>
                                        <p:tgtEl>
                                          <p:spTgt spid="534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34531"/>
                                        </p:tgtEl>
                                        <p:attrNameLst>
                                          <p:attrName>style.visibility</p:attrName>
                                        </p:attrNameLst>
                                      </p:cBhvr>
                                      <p:to>
                                        <p:strVal val="visible"/>
                                      </p:to>
                                    </p:set>
                                    <p:animEffect transition="in" filter="checkerboard(across)">
                                      <p:cBhvr>
                                        <p:cTn id="12" dur="500"/>
                                        <p:tgtEl>
                                          <p:spTgt spid="534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0" grpId="0" autoUpdateAnimBg="0"/>
      <p:bldP spid="534531"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479233" name="Rectangle 1"/>
          <p:cNvSpPr>
            <a:spLocks noChangeArrowheads="1"/>
          </p:cNvSpPr>
          <p:nvPr/>
        </p:nvSpPr>
        <p:spPr bwMode="auto">
          <a:xfrm>
            <a:off x="395288" y="1268413"/>
            <a:ext cx="8497887" cy="3168650"/>
          </a:xfrm>
          <a:prstGeom prst="rect">
            <a:avLst/>
          </a:prstGeom>
          <a:noFill/>
          <a:ln w="19050" cap="flat" cmpd="sng">
            <a:noFill/>
            <a:prstDash val="solid"/>
            <a:miter lim="800000"/>
            <a:headEnd type="none" w="med" len="med"/>
            <a:tailEnd type="none" w="lg" len="lg"/>
          </a:ln>
          <a:effectLst>
            <a:prstShdw prst="shdw17" dist="17961" dir="2700000">
              <a:schemeClr val="accent1">
                <a:gamma/>
                <a:shade val="60000"/>
                <a:invGamma/>
              </a:schemeClr>
            </a:prstShdw>
          </a:effectLst>
        </p:spPr>
        <p:txBody>
          <a:bodyPr anchor="ctr">
            <a:spAutoFit/>
          </a:bodyPr>
          <a:lstStyle/>
          <a:p>
            <a:pPr algn="just" fontAlgn="base">
              <a:spcBef>
                <a:spcPct val="0"/>
              </a:spcBef>
              <a:spcAft>
                <a:spcPct val="0"/>
              </a:spcAft>
              <a:defRPr/>
            </a:pPr>
            <a:r>
              <a:rPr kumimoji="1" lang="zh-CN" altLang="zh-CN" sz="2000" b="1" dirty="0">
                <a:solidFill>
                  <a:srgbClr val="FF0000"/>
                </a:solidFill>
                <a:latin typeface="Times New Roman" pitchFamily="18" charset="0"/>
                <a:ea typeface="宋体" pitchFamily="2" charset="-122"/>
              </a:rPr>
              <a:t>（</a:t>
            </a:r>
            <a:r>
              <a:rPr kumimoji="1" lang="en-US" altLang="zh-CN" sz="2000" b="1" dirty="0">
                <a:solidFill>
                  <a:srgbClr val="FF0000"/>
                </a:solidFill>
                <a:latin typeface="Times New Roman" pitchFamily="18" charset="0"/>
                <a:ea typeface="宋体" pitchFamily="2" charset="-122"/>
              </a:rPr>
              <a:t>1</a:t>
            </a:r>
            <a:r>
              <a:rPr kumimoji="1" lang="zh-CN" altLang="zh-CN" sz="2000" b="1" dirty="0">
                <a:solidFill>
                  <a:srgbClr val="FF0000"/>
                </a:solidFill>
                <a:latin typeface="Times New Roman" pitchFamily="18" charset="0"/>
                <a:ea typeface="宋体" pitchFamily="2" charset="-122"/>
              </a:rPr>
              <a:t>）创建新的头文件、源代码文件或者类，并将它们添加到项目中去。</a:t>
            </a:r>
            <a:endParaRPr kumimoji="1" lang="en-US" altLang="zh-CN" sz="2000" b="1" dirty="0">
              <a:solidFill>
                <a:srgbClr val="FF0000"/>
              </a:solidFill>
              <a:latin typeface="Times New Roman" pitchFamily="18" charset="0"/>
              <a:ea typeface="宋体" pitchFamily="2" charset="-122"/>
            </a:endParaRPr>
          </a:p>
          <a:p>
            <a:pPr algn="just" fontAlgn="base">
              <a:spcBef>
                <a:spcPct val="0"/>
              </a:spcBef>
              <a:spcAft>
                <a:spcPct val="0"/>
              </a:spcAft>
              <a:defRPr/>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具体方法是，选择“文件（</a:t>
            </a:r>
            <a:r>
              <a:rPr kumimoji="1" lang="en-US" altLang="zh-CN" sz="2000" b="1" dirty="0">
                <a:solidFill>
                  <a:prstClr val="black"/>
                </a:solidFill>
                <a:latin typeface="Times New Roman" pitchFamily="18" charset="0"/>
                <a:ea typeface="宋体" pitchFamily="2" charset="-122"/>
              </a:rPr>
              <a:t>File</a:t>
            </a:r>
            <a:r>
              <a:rPr kumimoji="1" lang="zh-CN" altLang="zh-CN" sz="2000" b="1" dirty="0">
                <a:solidFill>
                  <a:prstClr val="black"/>
                </a:solidFill>
                <a:latin typeface="Times New Roman" pitchFamily="18" charset="0"/>
                <a:ea typeface="宋体" pitchFamily="2" charset="-122"/>
              </a:rPr>
              <a:t>）”一“新建文件或项目（</a:t>
            </a:r>
            <a:r>
              <a:rPr kumimoji="1" lang="en-US" altLang="zh-CN" sz="2000" b="1" dirty="0">
                <a:solidFill>
                  <a:prstClr val="black"/>
                </a:solidFill>
                <a:latin typeface="Times New Roman" pitchFamily="18" charset="0"/>
                <a:ea typeface="宋体" pitchFamily="2" charset="-122"/>
              </a:rPr>
              <a:t>New</a:t>
            </a:r>
            <a:r>
              <a:rPr kumimoji="1" lang="zh-CN" altLang="zh-CN" sz="2000" b="1" dirty="0">
                <a:solidFill>
                  <a:prstClr val="black"/>
                </a:solidFill>
                <a:latin typeface="Times New Roman" pitchFamily="18" charset="0"/>
                <a:ea typeface="宋体" pitchFamily="2" charset="-122"/>
              </a:rPr>
              <a:t>）”菜单命令；或者直接在项目名称上右击鼠标，在弹出的菜单上选择“添加新文件”子菜单。都会打开新建（</a:t>
            </a:r>
            <a:r>
              <a:rPr kumimoji="1" lang="en-US" altLang="zh-CN" sz="2000" b="1" dirty="0">
                <a:solidFill>
                  <a:prstClr val="black"/>
                </a:solidFill>
                <a:latin typeface="Times New Roman" pitchFamily="18" charset="0"/>
                <a:ea typeface="宋体" pitchFamily="2" charset="-122"/>
              </a:rPr>
              <a:t>New</a:t>
            </a:r>
            <a:r>
              <a:rPr kumimoji="1" lang="zh-CN" altLang="zh-CN" sz="2000" b="1" dirty="0">
                <a:solidFill>
                  <a:prstClr val="black"/>
                </a:solidFill>
                <a:latin typeface="Times New Roman" pitchFamily="18" charset="0"/>
                <a:ea typeface="宋体" pitchFamily="2" charset="-122"/>
              </a:rPr>
              <a:t>）对话框，从对话框左侧的“文件和类”列表中选择“</a:t>
            </a:r>
            <a:r>
              <a:rPr kumimoji="1" lang="en-US" altLang="zh-CN" sz="2000" b="1" dirty="0">
                <a:solidFill>
                  <a:prstClr val="black"/>
                </a:solidFill>
                <a:latin typeface="Times New Roman" pitchFamily="18" charset="0"/>
                <a:ea typeface="宋体" pitchFamily="2" charset="-122"/>
              </a:rPr>
              <a:t>C++</a:t>
            </a:r>
            <a:r>
              <a:rPr kumimoji="1" lang="zh-CN" altLang="zh-CN" sz="2000" b="1" dirty="0">
                <a:solidFill>
                  <a:prstClr val="black"/>
                </a:solidFill>
                <a:latin typeface="Times New Roman" pitchFamily="18" charset="0"/>
                <a:ea typeface="宋体" pitchFamily="2" charset="-122"/>
              </a:rPr>
              <a:t>”选项，在右侧列表中单击“</a:t>
            </a:r>
            <a:r>
              <a:rPr kumimoji="1" lang="en-US" altLang="zh-CN" sz="2000" b="1" dirty="0">
                <a:solidFill>
                  <a:prstClr val="black"/>
                </a:solidFill>
                <a:latin typeface="Times New Roman" pitchFamily="18" charset="0"/>
                <a:ea typeface="宋体" pitchFamily="2" charset="-122"/>
              </a:rPr>
              <a:t>C++ Headers File</a:t>
            </a:r>
            <a:r>
              <a:rPr kumimoji="1" lang="zh-CN" altLang="zh-CN" sz="2000" b="1" dirty="0">
                <a:solidFill>
                  <a:prstClr val="black"/>
                </a:solidFill>
                <a:latin typeface="Times New Roman" pitchFamily="18" charset="0"/>
                <a:ea typeface="宋体" pitchFamily="2" charset="-122"/>
              </a:rPr>
              <a:t>”或“</a:t>
            </a:r>
            <a:r>
              <a:rPr kumimoji="1" lang="en-US" altLang="zh-CN" sz="2000" b="1" dirty="0">
                <a:solidFill>
                  <a:prstClr val="black"/>
                </a:solidFill>
                <a:latin typeface="Times New Roman" pitchFamily="18" charset="0"/>
                <a:ea typeface="宋体" pitchFamily="2" charset="-122"/>
              </a:rPr>
              <a:t>C++Source File</a:t>
            </a:r>
            <a:r>
              <a:rPr kumimoji="1" lang="zh-CN" altLang="zh-CN" sz="2000" b="1" dirty="0">
                <a:solidFill>
                  <a:prstClr val="black"/>
                </a:solidFill>
                <a:latin typeface="Times New Roman" pitchFamily="18" charset="0"/>
                <a:ea typeface="宋体" pitchFamily="2" charset="-122"/>
              </a:rPr>
              <a:t>”或者</a:t>
            </a:r>
            <a:r>
              <a:rPr kumimoji="1" lang="en-US" altLang="zh-CN" sz="2000" b="1" dirty="0">
                <a:solidFill>
                  <a:prstClr val="black"/>
                </a:solidFill>
                <a:latin typeface="Times New Roman" pitchFamily="18" charset="0"/>
                <a:ea typeface="宋体" pitchFamily="2" charset="-122"/>
              </a:rPr>
              <a:t>class</a:t>
            </a:r>
            <a:r>
              <a:rPr kumimoji="1" lang="zh-CN" altLang="zh-CN" sz="2000" b="1" dirty="0">
                <a:solidFill>
                  <a:prstClr val="black"/>
                </a:solidFill>
                <a:latin typeface="Times New Roman" pitchFamily="18" charset="0"/>
                <a:ea typeface="宋体" pitchFamily="2" charset="-122"/>
              </a:rPr>
              <a:t>选项，然后单击“选择”按钮，在接下来的窗口中输入文件名、类名（创建类的时候）并选择是否添加到项目（</a:t>
            </a:r>
            <a:r>
              <a:rPr kumimoji="1" lang="en-US" altLang="zh-CN" sz="2000" b="1" dirty="0">
                <a:solidFill>
                  <a:prstClr val="black"/>
                </a:solidFill>
                <a:latin typeface="Times New Roman" pitchFamily="18" charset="0"/>
                <a:ea typeface="宋体" pitchFamily="2" charset="-122"/>
              </a:rPr>
              <a:t>Add To Project</a:t>
            </a:r>
            <a:r>
              <a:rPr kumimoji="1" lang="zh-CN" altLang="zh-CN" sz="2000" b="1" dirty="0">
                <a:solidFill>
                  <a:prstClr val="black"/>
                </a:solidFill>
                <a:latin typeface="Times New Roman" pitchFamily="18" charset="0"/>
                <a:ea typeface="宋体" pitchFamily="2" charset="-122"/>
              </a:rPr>
              <a:t>）。最后单击“完成”按钮。就将其添加到已经建立并打开的项目中。在项目视图中可以看到左侧窗口项目构成列表中已经存在了我们新建的文件，选中它双击，就可在右侧窗口中编辑该文件内容了。</a:t>
            </a:r>
          </a:p>
        </p:txBody>
      </p:sp>
      <p:sp>
        <p:nvSpPr>
          <p:cNvPr id="8" name="Rectangle 5"/>
          <p:cNvSpPr txBox="1">
            <a:spLocks noChangeArrowheads="1"/>
          </p:cNvSpPr>
          <p:nvPr/>
        </p:nvSpPr>
        <p:spPr>
          <a:xfrm>
            <a:off x="534988" y="381000"/>
            <a:ext cx="5561012" cy="685800"/>
          </a:xfrm>
          <a:prstGeom prst="rect">
            <a:avLst/>
          </a:prstGeom>
          <a:effectLst/>
        </p:spPr>
        <p:txBody>
          <a:bodyPr vert="horz" lIns="91440" tIns="45720" rIns="91440" bIns="45720" rtlCol="0" anchor="t" anchorCtr="0">
            <a:noAutofit/>
          </a:bodyPr>
          <a:lstStyle>
            <a:lvl1pPr marL="182880" indent="0" algn="l" rtl="0" fontAlgn="base">
              <a:spcBef>
                <a:spcPct val="0"/>
              </a:spcBef>
              <a:spcAft>
                <a:spcPct val="0"/>
              </a:spcAft>
              <a:buClr>
                <a:srgbClr val="78697B"/>
              </a:buClr>
              <a:buSzPct val="128000"/>
              <a:buFont typeface="Georgia" pitchFamily="18" charset="0"/>
              <a:buNone/>
              <a:defRPr sz="54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fontAlgn="auto">
              <a:spcAft>
                <a:spcPts val="0"/>
              </a:spcAft>
              <a:buClr>
                <a:srgbClr val="9D90A0">
                  <a:lumMod val="75000"/>
                </a:srgbClr>
              </a:buClr>
              <a:defRPr/>
            </a:pPr>
            <a:r>
              <a:rPr kumimoji="1" lang="en-US" altLang="zh-CN" sz="2400" smtClean="0">
                <a:solidFill>
                  <a:srgbClr val="FF0000"/>
                </a:solidFill>
              </a:rPr>
              <a:t>1.4  Qt Creator</a:t>
            </a:r>
            <a:r>
              <a:rPr kumimoji="1" lang="zh-CN" altLang="zh-CN" sz="2400" smtClean="0">
                <a:solidFill>
                  <a:srgbClr val="FF0000"/>
                </a:solidFill>
              </a:rPr>
              <a:t>集成开发环境</a:t>
            </a:r>
            <a:endParaRPr kumimoji="1" lang="zh-CN" altLang="zh-CN" sz="2400" dirty="0">
              <a:solidFill>
                <a:srgbClr val="FF0000"/>
              </a:solidFill>
            </a:endParaRPr>
          </a:p>
        </p:txBody>
      </p:sp>
    </p:spTree>
    <p:extLst>
      <p:ext uri="{BB962C8B-B14F-4D97-AF65-F5344CB8AC3E}">
        <p14:creationId xmlns:p14="http://schemas.microsoft.com/office/powerpoint/2010/main" val="2904794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479233" name="Rectangle 1"/>
          <p:cNvSpPr>
            <a:spLocks noChangeArrowheads="1"/>
          </p:cNvSpPr>
          <p:nvPr/>
        </p:nvSpPr>
        <p:spPr bwMode="auto">
          <a:xfrm>
            <a:off x="365125" y="981075"/>
            <a:ext cx="8497888" cy="4092575"/>
          </a:xfrm>
          <a:prstGeom prst="rect">
            <a:avLst/>
          </a:prstGeom>
          <a:noFill/>
          <a:ln w="19050" cap="flat" cmpd="sng">
            <a:noFill/>
            <a:prstDash val="solid"/>
            <a:miter lim="800000"/>
            <a:headEnd type="none" w="med" len="med"/>
            <a:tailEnd type="none" w="lg" len="lg"/>
          </a:ln>
          <a:effectLst>
            <a:prstShdw prst="shdw17" dist="17961" dir="2700000">
              <a:schemeClr val="accent1">
                <a:gamma/>
                <a:shade val="60000"/>
                <a:invGamma/>
              </a:schemeClr>
            </a:prstShdw>
          </a:effectLst>
        </p:spPr>
        <p:txBody>
          <a:bodyPr anchor="ctr">
            <a:spAutoFit/>
          </a:bodyPr>
          <a:lstStyle/>
          <a:p>
            <a:pPr algn="just" fontAlgn="base">
              <a:spcBef>
                <a:spcPct val="0"/>
              </a:spcBef>
              <a:spcAft>
                <a:spcPct val="0"/>
              </a:spcAft>
              <a:defRPr/>
            </a:pPr>
            <a:r>
              <a:rPr kumimoji="1" lang="zh-CN" altLang="zh-CN" sz="2000" b="1" dirty="0">
                <a:solidFill>
                  <a:srgbClr val="FF0000"/>
                </a:solidFill>
                <a:latin typeface="Times New Roman" pitchFamily="18" charset="0"/>
                <a:ea typeface="宋体" pitchFamily="2" charset="-122"/>
              </a:rPr>
              <a:t>（</a:t>
            </a:r>
            <a:r>
              <a:rPr kumimoji="1" lang="en-US" altLang="zh-CN" sz="2000" b="1" dirty="0">
                <a:solidFill>
                  <a:srgbClr val="FF0000"/>
                </a:solidFill>
                <a:latin typeface="Times New Roman" pitchFamily="18" charset="0"/>
                <a:ea typeface="宋体" pitchFamily="2" charset="-122"/>
              </a:rPr>
              <a:t>2</a:t>
            </a:r>
            <a:r>
              <a:rPr kumimoji="1" lang="zh-CN" altLang="zh-CN" sz="2000" b="1" dirty="0">
                <a:solidFill>
                  <a:srgbClr val="FF0000"/>
                </a:solidFill>
                <a:latin typeface="Times New Roman" pitchFamily="18" charset="0"/>
                <a:ea typeface="宋体" pitchFamily="2" charset="-122"/>
              </a:rPr>
              <a:t>）添加一个已经存在的源代码文件或资源文件到项目中。</a:t>
            </a:r>
            <a:endParaRPr kumimoji="1" lang="en-US" altLang="zh-CN" sz="2000" b="1" dirty="0">
              <a:solidFill>
                <a:srgbClr val="FF0000"/>
              </a:solidFill>
              <a:latin typeface="Times New Roman" pitchFamily="18" charset="0"/>
              <a:ea typeface="宋体" pitchFamily="2" charset="-122"/>
            </a:endParaRPr>
          </a:p>
          <a:p>
            <a:pPr algn="just" fontAlgn="base">
              <a:spcBef>
                <a:spcPct val="0"/>
              </a:spcBef>
              <a:spcAft>
                <a:spcPct val="0"/>
              </a:spcAft>
              <a:defRPr/>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具体操作是：鼠标右键点击项目名称（</a:t>
            </a:r>
            <a:r>
              <a:rPr kumimoji="1" lang="en-US" altLang="zh-CN" sz="2000" b="1" dirty="0" err="1">
                <a:solidFill>
                  <a:prstClr val="black"/>
                </a:solidFill>
                <a:latin typeface="Times New Roman" pitchFamily="18" charset="0"/>
                <a:ea typeface="宋体" pitchFamily="2" charset="-122"/>
              </a:rPr>
              <a:t>Projec</a:t>
            </a:r>
            <a:r>
              <a:rPr kumimoji="1" lang="zh-CN" altLang="zh-CN" sz="2000" b="1" dirty="0">
                <a:solidFill>
                  <a:prstClr val="black"/>
                </a:solidFill>
                <a:latin typeface="Times New Roman" pitchFamily="18" charset="0"/>
                <a:ea typeface="宋体" pitchFamily="2" charset="-122"/>
              </a:rPr>
              <a:t>）一在弹出菜单中选择“添加现有文件”子菜单命令，在弹出的对话框中的文件列表中选择要添加的文件（该文件应事先建立并且建立时没有加入到项目中），单击“打开</a:t>
            </a:r>
            <a:r>
              <a:rPr kumimoji="1" lang="en-US" altLang="zh-CN" sz="2000" b="1" dirty="0">
                <a:solidFill>
                  <a:prstClr val="black"/>
                </a:solidFill>
                <a:latin typeface="Times New Roman" pitchFamily="18" charset="0"/>
                <a:ea typeface="宋体" pitchFamily="2" charset="-122"/>
              </a:rPr>
              <a:t>Open</a:t>
            </a:r>
            <a:r>
              <a:rPr kumimoji="1" lang="zh-CN" altLang="zh-CN" sz="2000" b="1" dirty="0">
                <a:solidFill>
                  <a:prstClr val="black"/>
                </a:solidFill>
                <a:latin typeface="Times New Roman" pitchFamily="18" charset="0"/>
                <a:ea typeface="宋体" pitchFamily="2" charset="-122"/>
              </a:rPr>
              <a:t>”按钮即可（注：按下</a:t>
            </a:r>
            <a:r>
              <a:rPr kumimoji="1" lang="en-US" altLang="zh-CN" sz="2000" b="1" dirty="0">
                <a:solidFill>
                  <a:prstClr val="black"/>
                </a:solidFill>
                <a:latin typeface="Times New Roman" pitchFamily="18" charset="0"/>
                <a:ea typeface="宋体" pitchFamily="2" charset="-122"/>
              </a:rPr>
              <a:t>Shift</a:t>
            </a:r>
            <a:r>
              <a:rPr kumimoji="1" lang="zh-CN" altLang="zh-CN" sz="2000" b="1" dirty="0">
                <a:solidFill>
                  <a:prstClr val="black"/>
                </a:solidFill>
                <a:latin typeface="Times New Roman" pitchFamily="18" charset="0"/>
                <a:ea typeface="宋体" pitchFamily="2" charset="-122"/>
              </a:rPr>
              <a:t>键或</a:t>
            </a:r>
            <a:r>
              <a:rPr kumimoji="1" lang="en-US" altLang="zh-CN" sz="2000" b="1" dirty="0">
                <a:solidFill>
                  <a:prstClr val="black"/>
                </a:solidFill>
                <a:latin typeface="Times New Roman" pitchFamily="18" charset="0"/>
                <a:ea typeface="宋体" pitchFamily="2" charset="-122"/>
              </a:rPr>
              <a:t>Ctrl</a:t>
            </a:r>
            <a:r>
              <a:rPr kumimoji="1" lang="zh-CN" altLang="zh-CN" sz="2000" b="1" dirty="0">
                <a:solidFill>
                  <a:prstClr val="black"/>
                </a:solidFill>
                <a:latin typeface="Times New Roman" pitchFamily="18" charset="0"/>
                <a:ea typeface="宋体" pitchFamily="2" charset="-122"/>
              </a:rPr>
              <a:t>键的同时可用鼠标点击连续选择或者挑选多个文件加入到项目中）。</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defRPr/>
            </a:pPr>
            <a:r>
              <a:rPr kumimoji="1" lang="zh-CN" altLang="zh-CN" sz="2000" b="1" dirty="0">
                <a:solidFill>
                  <a:srgbClr val="FF0000"/>
                </a:solidFill>
                <a:latin typeface="Times New Roman" pitchFamily="18" charset="0"/>
                <a:ea typeface="宋体" pitchFamily="2" charset="-122"/>
              </a:rPr>
              <a:t>（</a:t>
            </a:r>
            <a:r>
              <a:rPr kumimoji="1" lang="en-US" altLang="zh-CN" sz="2000" b="1" dirty="0">
                <a:solidFill>
                  <a:srgbClr val="FF0000"/>
                </a:solidFill>
                <a:latin typeface="Times New Roman" pitchFamily="18" charset="0"/>
                <a:ea typeface="宋体" pitchFamily="2" charset="-122"/>
              </a:rPr>
              <a:t>3</a:t>
            </a:r>
            <a:r>
              <a:rPr kumimoji="1" lang="zh-CN" altLang="zh-CN" sz="2000" b="1" dirty="0">
                <a:solidFill>
                  <a:srgbClr val="FF0000"/>
                </a:solidFill>
                <a:latin typeface="Times New Roman" pitchFamily="18" charset="0"/>
                <a:ea typeface="宋体" pitchFamily="2" charset="-122"/>
              </a:rPr>
              <a:t>）添加一个已经存在的头文件到项目中去。</a:t>
            </a:r>
            <a:endParaRPr kumimoji="1" lang="en-US" altLang="zh-CN" sz="2000" b="1" dirty="0">
              <a:solidFill>
                <a:srgbClr val="FF0000"/>
              </a:solidFill>
              <a:latin typeface="Times New Roman" pitchFamily="18" charset="0"/>
              <a:ea typeface="宋体" pitchFamily="2" charset="-122"/>
            </a:endParaRPr>
          </a:p>
          <a:p>
            <a:pPr algn="just" fontAlgn="base">
              <a:spcBef>
                <a:spcPct val="0"/>
              </a:spcBef>
              <a:spcAft>
                <a:spcPct val="0"/>
              </a:spcAft>
              <a:defRPr/>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不必手工添加一个头文件，只要在源码中输入“</a:t>
            </a:r>
            <a:r>
              <a:rPr kumimoji="1" lang="en-US" altLang="zh-CN" sz="2000" b="1" dirty="0">
                <a:solidFill>
                  <a:prstClr val="black"/>
                </a:solidFill>
                <a:latin typeface="Times New Roman" pitchFamily="18" charset="0"/>
                <a:ea typeface="宋体" pitchFamily="2" charset="-122"/>
              </a:rPr>
              <a:t>#Include    </a:t>
            </a:r>
            <a:r>
              <a:rPr kumimoji="1" lang="zh-CN" altLang="zh-CN" sz="2000" b="1" dirty="0">
                <a:solidFill>
                  <a:prstClr val="black"/>
                </a:solidFill>
                <a:latin typeface="Times New Roman" pitchFamily="18" charset="0"/>
                <a:ea typeface="宋体" pitchFamily="2" charset="-122"/>
              </a:rPr>
              <a:t>文件名</a:t>
            </a:r>
            <a:r>
              <a:rPr kumimoji="1" lang="en-US" altLang="zh-CN" sz="2000" b="1" dirty="0">
                <a:solidFill>
                  <a:prstClr val="black"/>
                </a:solidFill>
                <a:latin typeface="Times New Roman" pitchFamily="18" charset="0"/>
                <a:ea typeface="宋体" pitchFamily="2" charset="-122"/>
              </a:rPr>
              <a:t>.h</a:t>
            </a:r>
            <a:r>
              <a:rPr kumimoji="1" lang="zh-CN" altLang="zh-CN" sz="2000" b="1" dirty="0">
                <a:solidFill>
                  <a:prstClr val="black"/>
                </a:solidFill>
                <a:latin typeface="Times New Roman" pitchFamily="18" charset="0"/>
                <a:ea typeface="宋体" pitchFamily="2" charset="-122"/>
              </a:rPr>
              <a:t>”即可。</a:t>
            </a:r>
          </a:p>
          <a:p>
            <a:pPr algn="just" fontAlgn="base">
              <a:spcBef>
                <a:spcPct val="0"/>
              </a:spcBef>
              <a:spcAft>
                <a:spcPct val="0"/>
              </a:spcAft>
              <a:defRPr/>
            </a:pPr>
            <a:r>
              <a:rPr kumimoji="1" lang="zh-CN" altLang="zh-CN" sz="2000" b="1" dirty="0">
                <a:solidFill>
                  <a:srgbClr val="FF0000"/>
                </a:solidFill>
                <a:latin typeface="Times New Roman" pitchFamily="18" charset="0"/>
                <a:ea typeface="宋体" pitchFamily="2" charset="-122"/>
              </a:rPr>
              <a:t>（</a:t>
            </a:r>
            <a:r>
              <a:rPr kumimoji="1" lang="en-US" altLang="zh-CN" sz="2000" b="1" dirty="0">
                <a:solidFill>
                  <a:srgbClr val="FF0000"/>
                </a:solidFill>
                <a:latin typeface="Times New Roman" pitchFamily="18" charset="0"/>
                <a:ea typeface="宋体" pitchFamily="2" charset="-122"/>
              </a:rPr>
              <a:t>4</a:t>
            </a:r>
            <a:r>
              <a:rPr kumimoji="1" lang="zh-CN" altLang="zh-CN" sz="2000" b="1" dirty="0">
                <a:solidFill>
                  <a:srgbClr val="FF0000"/>
                </a:solidFill>
                <a:latin typeface="Times New Roman" pitchFamily="18" charset="0"/>
                <a:ea typeface="宋体" pitchFamily="2" charset="-122"/>
              </a:rPr>
              <a:t>）从项目中删除一个文件。</a:t>
            </a:r>
            <a:endParaRPr kumimoji="1" lang="en-US" altLang="zh-CN" sz="2000" b="1" dirty="0">
              <a:solidFill>
                <a:srgbClr val="FF0000"/>
              </a:solidFill>
              <a:latin typeface="Times New Roman" pitchFamily="18" charset="0"/>
              <a:ea typeface="宋体" pitchFamily="2" charset="-122"/>
            </a:endParaRPr>
          </a:p>
          <a:p>
            <a:pPr algn="just" fontAlgn="base">
              <a:spcBef>
                <a:spcPct val="0"/>
              </a:spcBef>
              <a:spcAft>
                <a:spcPct val="0"/>
              </a:spcAft>
              <a:defRPr/>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打开项目视图，选择要删除的文件，单击鼠标右键，在弹出的菜单中选择“删除</a:t>
            </a:r>
            <a:r>
              <a:rPr kumimoji="1" lang="en-US" altLang="zh-CN" sz="2000" b="1" dirty="0">
                <a:solidFill>
                  <a:prstClr val="black"/>
                </a:solidFill>
                <a:latin typeface="Times New Roman" pitchFamily="18" charset="0"/>
                <a:ea typeface="宋体" pitchFamily="2" charset="-122"/>
              </a:rPr>
              <a:t>Delete</a:t>
            </a:r>
            <a:r>
              <a:rPr kumimoji="1" lang="zh-CN" altLang="zh-CN" sz="2000" b="1" dirty="0">
                <a:solidFill>
                  <a:prstClr val="black"/>
                </a:solidFill>
                <a:latin typeface="Times New Roman" pitchFamily="18" charset="0"/>
                <a:ea typeface="宋体" pitchFamily="2" charset="-122"/>
              </a:rPr>
              <a:t>”子菜单即可。要注意的是该操作只是将文件从项目中移去，并非真正地从硬盘中把文件删除。</a:t>
            </a:r>
          </a:p>
        </p:txBody>
      </p:sp>
      <p:sp>
        <p:nvSpPr>
          <p:cNvPr id="6" name="Rectangle 5"/>
          <p:cNvSpPr txBox="1">
            <a:spLocks noChangeArrowheads="1"/>
          </p:cNvSpPr>
          <p:nvPr/>
        </p:nvSpPr>
        <p:spPr>
          <a:xfrm>
            <a:off x="468313" y="104775"/>
            <a:ext cx="5561012" cy="685800"/>
          </a:xfrm>
          <a:prstGeom prst="rect">
            <a:avLst/>
          </a:prstGeom>
          <a:effectLst/>
        </p:spPr>
        <p:txBody>
          <a:bodyPr vert="horz" lIns="91440" tIns="45720" rIns="91440" bIns="45720" rtlCol="0" anchor="t" anchorCtr="0">
            <a:noAutofit/>
          </a:bodyPr>
          <a:lstStyle>
            <a:lvl1pPr marL="182880" indent="0" algn="l" rtl="0" fontAlgn="base">
              <a:spcBef>
                <a:spcPct val="0"/>
              </a:spcBef>
              <a:spcAft>
                <a:spcPct val="0"/>
              </a:spcAft>
              <a:buClr>
                <a:srgbClr val="78697B"/>
              </a:buClr>
              <a:buSzPct val="128000"/>
              <a:buFont typeface="Georgia" pitchFamily="18" charset="0"/>
              <a:buNone/>
              <a:defRPr sz="5400" b="1"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2pPr>
            <a:lvl3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3pPr>
            <a:lvl4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4pPr>
            <a:lvl5pPr marL="319088" indent="-319088" algn="r" rtl="0" fontAlgn="base">
              <a:spcBef>
                <a:spcPct val="0"/>
              </a:spcBef>
              <a:spcAft>
                <a:spcPct val="0"/>
              </a:spcAft>
              <a:buClr>
                <a:srgbClr val="78697B"/>
              </a:buClr>
              <a:buSzPct val="128000"/>
              <a:buFont typeface="Georgia" pitchFamily="18" charset="0"/>
              <a:buChar char="*"/>
              <a:defRPr sz="4600" b="1">
                <a:solidFill>
                  <a:schemeClr val="tx1"/>
                </a:solidFill>
                <a:latin typeface="Trebuchet MS" pitchFamily="34" charset="0"/>
                <a:ea typeface="方正姚体" pitchFamily="2" charset="-122"/>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fontAlgn="auto">
              <a:spcAft>
                <a:spcPts val="0"/>
              </a:spcAft>
              <a:buClr>
                <a:srgbClr val="9D90A0">
                  <a:lumMod val="75000"/>
                </a:srgbClr>
              </a:buClr>
              <a:defRPr/>
            </a:pPr>
            <a:r>
              <a:rPr kumimoji="1" lang="en-US" altLang="zh-CN" sz="2400" smtClean="0">
                <a:solidFill>
                  <a:srgbClr val="FF0000"/>
                </a:solidFill>
              </a:rPr>
              <a:t>1.4  Qt Creator</a:t>
            </a:r>
            <a:r>
              <a:rPr kumimoji="1" lang="zh-CN" altLang="zh-CN" sz="2400" smtClean="0">
                <a:solidFill>
                  <a:srgbClr val="FF0000"/>
                </a:solidFill>
              </a:rPr>
              <a:t>集成开发环境</a:t>
            </a:r>
            <a:endParaRPr kumimoji="1" lang="zh-CN" altLang="zh-CN" sz="2400" dirty="0">
              <a:solidFill>
                <a:srgbClr val="FF0000"/>
              </a:solidFill>
            </a:endParaRPr>
          </a:p>
        </p:txBody>
      </p:sp>
    </p:spTree>
    <p:extLst>
      <p:ext uri="{BB962C8B-B14F-4D97-AF65-F5344CB8AC3E}">
        <p14:creationId xmlns:p14="http://schemas.microsoft.com/office/powerpoint/2010/main" val="14404787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vertic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1.4.4  </a:t>
            </a:r>
            <a:r>
              <a:rPr lang="zh-CN" altLang="zh-CN" sz="2400" b="1" dirty="0" smtClean="0">
                <a:solidFill>
                  <a:srgbClr val="C00000"/>
                </a:solidFill>
              </a:rPr>
              <a:t>编辑项目的源程序文件和界面文件</a:t>
            </a:r>
          </a:p>
        </p:txBody>
      </p:sp>
      <p:sp>
        <p:nvSpPr>
          <p:cNvPr id="57348" name="矩形 5"/>
          <p:cNvSpPr>
            <a:spLocks noChangeArrowheads="1"/>
          </p:cNvSpPr>
          <p:nvPr/>
        </p:nvSpPr>
        <p:spPr bwMode="auto">
          <a:xfrm>
            <a:off x="468313" y="1268413"/>
            <a:ext cx="80645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dirty="0" err="1">
                <a:solidFill>
                  <a:srgbClr val="FF0000"/>
                </a:solidFill>
                <a:latin typeface="Times New Roman" pitchFamily="18" charset="0"/>
                <a:ea typeface="宋体" pitchFamily="2" charset="-122"/>
              </a:rPr>
              <a:t>1.C</a:t>
            </a:r>
            <a:r>
              <a:rPr kumimoji="1" lang="en-US" altLang="zh-CN" sz="2000" b="1" dirty="0">
                <a:solidFill>
                  <a:srgbClr val="FF0000"/>
                </a:solidFill>
                <a:latin typeface="Times New Roman" pitchFamily="18" charset="0"/>
                <a:ea typeface="宋体" pitchFamily="2" charset="-122"/>
              </a:rPr>
              <a:t>++</a:t>
            </a:r>
            <a:r>
              <a:rPr kumimoji="1" lang="zh-CN" altLang="zh-CN" sz="2000" b="1" dirty="0">
                <a:solidFill>
                  <a:srgbClr val="FF0000"/>
                </a:solidFill>
                <a:latin typeface="Times New Roman" pitchFamily="18" charset="0"/>
                <a:ea typeface="宋体" pitchFamily="2" charset="-122"/>
              </a:rPr>
              <a:t>源代码编辑器及其使用</a:t>
            </a:r>
          </a:p>
          <a:p>
            <a:pPr algn="just" fontAlgn="base">
              <a:spcBef>
                <a:spcPct val="0"/>
              </a:spcBef>
              <a:spcAft>
                <a:spcPct val="0"/>
              </a:spcAft>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打开项目的现有程序（扩展名是</a:t>
            </a:r>
            <a:r>
              <a:rPr kumimoji="1" lang="en-US" altLang="zh-CN" sz="2000" b="1" dirty="0">
                <a:solidFill>
                  <a:prstClr val="black"/>
                </a:solidFill>
                <a:latin typeface="Times New Roman" pitchFamily="18" charset="0"/>
                <a:ea typeface="宋体" pitchFamily="2" charset="-122"/>
              </a:rPr>
              <a:t>.</a:t>
            </a:r>
            <a:r>
              <a:rPr kumimoji="1" lang="en-US" altLang="zh-CN" sz="2000" b="1" dirty="0" err="1">
                <a:solidFill>
                  <a:prstClr val="black"/>
                </a:solidFill>
                <a:latin typeface="Times New Roman" pitchFamily="18" charset="0"/>
                <a:ea typeface="宋体" pitchFamily="2" charset="-122"/>
              </a:rPr>
              <a:t>cpp</a:t>
            </a:r>
            <a:r>
              <a:rPr kumimoji="1" lang="zh-CN" altLang="zh-CN" sz="2000" b="1" dirty="0">
                <a:solidFill>
                  <a:prstClr val="black"/>
                </a:solidFill>
                <a:latin typeface="Times New Roman" pitchFamily="18" charset="0"/>
                <a:ea typeface="宋体" pitchFamily="2" charset="-122"/>
              </a:rPr>
              <a:t>或者扩展名为</a:t>
            </a:r>
            <a:r>
              <a:rPr kumimoji="1" lang="en-US" altLang="zh-CN" sz="2000" b="1" dirty="0">
                <a:solidFill>
                  <a:prstClr val="black"/>
                </a:solidFill>
                <a:latin typeface="Times New Roman" pitchFamily="18" charset="0"/>
                <a:ea typeface="宋体" pitchFamily="2" charset="-122"/>
              </a:rPr>
              <a:t>.h</a:t>
            </a:r>
            <a:r>
              <a:rPr kumimoji="1" lang="zh-CN" altLang="zh-CN" sz="2000" b="1" dirty="0">
                <a:solidFill>
                  <a:prstClr val="black"/>
                </a:solidFill>
                <a:latin typeface="Times New Roman" pitchFamily="18" charset="0"/>
                <a:ea typeface="宋体" pitchFamily="2" charset="-122"/>
              </a:rPr>
              <a:t>）文件，或者新建一个扩展名为</a:t>
            </a:r>
            <a:r>
              <a:rPr kumimoji="1" lang="en-US" altLang="zh-CN" sz="2000" b="1" dirty="0">
                <a:solidFill>
                  <a:prstClr val="black"/>
                </a:solidFill>
                <a:latin typeface="Times New Roman" pitchFamily="18" charset="0"/>
                <a:ea typeface="宋体" pitchFamily="2" charset="-122"/>
              </a:rPr>
              <a:t>.h</a:t>
            </a:r>
            <a:r>
              <a:rPr kumimoji="1" lang="zh-CN" altLang="zh-CN" sz="2000" b="1" dirty="0">
                <a:solidFill>
                  <a:prstClr val="black"/>
                </a:solidFill>
                <a:latin typeface="Times New Roman" pitchFamily="18" charset="0"/>
                <a:ea typeface="宋体" pitchFamily="2" charset="-122"/>
              </a:rPr>
              <a:t>的头文件或扩展名为</a:t>
            </a:r>
            <a:r>
              <a:rPr kumimoji="1" lang="en-US" altLang="zh-CN" sz="2000" b="1" dirty="0">
                <a:solidFill>
                  <a:prstClr val="black"/>
                </a:solidFill>
                <a:latin typeface="Times New Roman" pitchFamily="18" charset="0"/>
                <a:ea typeface="宋体" pitchFamily="2" charset="-122"/>
              </a:rPr>
              <a:t>.</a:t>
            </a:r>
            <a:r>
              <a:rPr kumimoji="1" lang="en-US" altLang="zh-CN" sz="2000" b="1" dirty="0" err="1">
                <a:solidFill>
                  <a:prstClr val="black"/>
                </a:solidFill>
                <a:latin typeface="Times New Roman" pitchFamily="18" charset="0"/>
                <a:ea typeface="宋体" pitchFamily="2" charset="-122"/>
              </a:rPr>
              <a:t>cpp</a:t>
            </a:r>
            <a:r>
              <a:rPr kumimoji="1" lang="zh-CN" altLang="zh-CN" sz="2000" b="1" dirty="0">
                <a:solidFill>
                  <a:prstClr val="black"/>
                </a:solidFill>
                <a:latin typeface="Times New Roman" pitchFamily="18" charset="0"/>
                <a:ea typeface="宋体" pitchFamily="2" charset="-122"/>
              </a:rPr>
              <a:t>的源程序文件时，都会自动打开</a:t>
            </a:r>
            <a:r>
              <a:rPr kumimoji="1" lang="en-US" altLang="zh-CN" sz="2000" b="1" dirty="0">
                <a:solidFill>
                  <a:prstClr val="black"/>
                </a:solidFill>
                <a:latin typeface="Times New Roman" pitchFamily="18" charset="0"/>
                <a:ea typeface="宋体" pitchFamily="2" charset="-122"/>
              </a:rPr>
              <a:t>C++</a:t>
            </a:r>
            <a:r>
              <a:rPr kumimoji="1" lang="zh-CN" altLang="zh-CN" sz="2000" b="1" dirty="0">
                <a:solidFill>
                  <a:prstClr val="black"/>
                </a:solidFill>
                <a:latin typeface="Times New Roman" pitchFamily="18" charset="0"/>
                <a:ea typeface="宋体" pitchFamily="2" charset="-122"/>
              </a:rPr>
              <a:t>源代码编辑器。</a:t>
            </a:r>
          </a:p>
          <a:p>
            <a:pPr algn="just" fontAlgn="base">
              <a:spcBef>
                <a:spcPct val="0"/>
              </a:spcBef>
              <a:spcAft>
                <a:spcPct val="0"/>
              </a:spcAft>
            </a:pPr>
            <a:r>
              <a:rPr kumimoji="1" lang="en-US" altLang="zh-CN" sz="2000" b="1" dirty="0">
                <a:solidFill>
                  <a:prstClr val="black"/>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打开一个现有文件的操作是：在打开项目的前提下，在“项目（</a:t>
            </a:r>
            <a:r>
              <a:rPr kumimoji="1" lang="en-US" altLang="zh-CN" sz="2000" b="1" dirty="0">
                <a:solidFill>
                  <a:prstClr val="black"/>
                </a:solidFill>
                <a:latin typeface="Times New Roman" pitchFamily="18" charset="0"/>
                <a:ea typeface="宋体" pitchFamily="2" charset="-122"/>
              </a:rPr>
              <a:t>Project</a:t>
            </a:r>
            <a:r>
              <a:rPr kumimoji="1" lang="zh-CN" altLang="zh-CN" sz="2000" b="1" dirty="0">
                <a:solidFill>
                  <a:prstClr val="black"/>
                </a:solidFill>
                <a:latin typeface="Times New Roman" pitchFamily="18" charset="0"/>
                <a:ea typeface="宋体" pitchFamily="2" charset="-122"/>
              </a:rPr>
              <a:t>）窗口”用鼠标点击展开该视图中的“源文件（</a:t>
            </a:r>
            <a:r>
              <a:rPr kumimoji="1" lang="en-US" altLang="zh-CN" sz="2000" b="1" dirty="0">
                <a:solidFill>
                  <a:prstClr val="black"/>
                </a:solidFill>
                <a:latin typeface="Times New Roman" pitchFamily="18" charset="0"/>
                <a:ea typeface="宋体" pitchFamily="2" charset="-122"/>
              </a:rPr>
              <a:t>Source Files</a:t>
            </a:r>
            <a:r>
              <a:rPr kumimoji="1" lang="zh-CN" altLang="zh-CN" sz="2000" b="1" dirty="0">
                <a:solidFill>
                  <a:prstClr val="black"/>
                </a:solidFill>
                <a:latin typeface="Times New Roman" pitchFamily="18" charset="0"/>
                <a:ea typeface="宋体" pitchFamily="2" charset="-122"/>
              </a:rPr>
              <a:t>）”文件夹，用鼠标双击源文件（</a:t>
            </a:r>
            <a:r>
              <a:rPr kumimoji="1" lang="en-US" altLang="zh-CN" sz="2000" b="1" dirty="0">
                <a:solidFill>
                  <a:prstClr val="black"/>
                </a:solidFill>
                <a:latin typeface="Times New Roman" pitchFamily="18" charset="0"/>
                <a:ea typeface="宋体" pitchFamily="2" charset="-122"/>
              </a:rPr>
              <a:t>Source Files</a:t>
            </a:r>
            <a:r>
              <a:rPr kumimoji="1" lang="zh-CN" altLang="zh-CN" sz="2000" b="1" dirty="0">
                <a:solidFill>
                  <a:prstClr val="black"/>
                </a:solidFill>
                <a:latin typeface="Times New Roman" pitchFamily="18" charset="0"/>
                <a:ea typeface="宋体" pitchFamily="2" charset="-122"/>
              </a:rPr>
              <a:t>）文件夹里任何文件，则该文件被选中并且其代码内容出现在右侧窗口，程序员可以在右侧窗口里对其内容进行编辑。</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pPr>
            <a:r>
              <a:rPr kumimoji="1" lang="en-US" altLang="zh-CN" sz="2000" b="1" dirty="0">
                <a:solidFill>
                  <a:prstClr val="black"/>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扩展名为</a:t>
            </a:r>
            <a:r>
              <a:rPr kumimoji="1" lang="en-US" altLang="zh-CN" sz="2000" b="1" dirty="0">
                <a:solidFill>
                  <a:prstClr val="black"/>
                </a:solidFill>
                <a:latin typeface="Times New Roman" pitchFamily="18" charset="0"/>
                <a:ea typeface="宋体" pitchFamily="2" charset="-122"/>
              </a:rPr>
              <a:t>.h</a:t>
            </a:r>
            <a:r>
              <a:rPr kumimoji="1" lang="zh-CN" altLang="zh-CN" sz="2000" b="1" dirty="0">
                <a:solidFill>
                  <a:prstClr val="black"/>
                </a:solidFill>
                <a:latin typeface="Times New Roman" pitchFamily="18" charset="0"/>
                <a:ea typeface="宋体" pitchFamily="2" charset="-122"/>
              </a:rPr>
              <a:t>的头文件保存在“头文件（</a:t>
            </a:r>
            <a:r>
              <a:rPr kumimoji="1" lang="en-US" altLang="zh-CN" sz="2000" b="1" dirty="0">
                <a:solidFill>
                  <a:prstClr val="black"/>
                </a:solidFill>
                <a:latin typeface="Times New Roman" pitchFamily="18" charset="0"/>
                <a:ea typeface="宋体" pitchFamily="2" charset="-122"/>
              </a:rPr>
              <a:t>Header Files</a:t>
            </a:r>
            <a:r>
              <a:rPr kumimoji="1" lang="zh-CN" altLang="zh-CN" sz="2000" b="1" dirty="0">
                <a:solidFill>
                  <a:prstClr val="black"/>
                </a:solidFill>
                <a:latin typeface="Times New Roman" pitchFamily="18" charset="0"/>
                <a:ea typeface="宋体" pitchFamily="2" charset="-122"/>
              </a:rPr>
              <a:t>）”的文件夹里面，打开编辑的方法和扩展名为</a:t>
            </a:r>
            <a:r>
              <a:rPr kumimoji="1" lang="en-US" altLang="zh-CN" sz="2000" b="1" dirty="0">
                <a:solidFill>
                  <a:prstClr val="black"/>
                </a:solidFill>
                <a:latin typeface="Times New Roman" pitchFamily="18" charset="0"/>
                <a:ea typeface="宋体" pitchFamily="2" charset="-122"/>
              </a:rPr>
              <a:t>.</a:t>
            </a:r>
            <a:r>
              <a:rPr kumimoji="1" lang="en-US" altLang="zh-CN" sz="2000" b="1" dirty="0" err="1">
                <a:solidFill>
                  <a:prstClr val="black"/>
                </a:solidFill>
                <a:latin typeface="Times New Roman" pitchFamily="18" charset="0"/>
                <a:ea typeface="宋体" pitchFamily="2" charset="-122"/>
              </a:rPr>
              <a:t>cpp</a:t>
            </a:r>
            <a:r>
              <a:rPr kumimoji="1" lang="zh-CN" altLang="zh-CN" sz="2000" b="1" dirty="0">
                <a:solidFill>
                  <a:prstClr val="black"/>
                </a:solidFill>
                <a:latin typeface="Times New Roman" pitchFamily="18" charset="0"/>
                <a:ea typeface="宋体" pitchFamily="2" charset="-122"/>
              </a:rPr>
              <a:t>的源程序文件的方法基本一样。</a:t>
            </a:r>
          </a:p>
          <a:p>
            <a:pPr algn="just" fontAlgn="base">
              <a:spcBef>
                <a:spcPct val="0"/>
              </a:spcBef>
              <a:spcAft>
                <a:spcPct val="0"/>
              </a:spcAft>
            </a:pPr>
            <a:r>
              <a:rPr kumimoji="1" lang="en-US" altLang="zh-CN" sz="2000" b="1" dirty="0">
                <a:solidFill>
                  <a:prstClr val="black"/>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为了提高源代码的可读性，源代码编辑器自动将程序中的语法元素赋予不同的颜色。此外</a:t>
            </a:r>
            <a:r>
              <a:rPr kumimoji="1" lang="en-US" altLang="zh-CN" sz="2000" b="1" dirty="0" err="1">
                <a:solidFill>
                  <a:prstClr val="black"/>
                </a:solidFill>
                <a:latin typeface="Times New Roman" pitchFamily="18" charset="0"/>
                <a:ea typeface="宋体" pitchFamily="2" charset="-122"/>
              </a:rPr>
              <a:t>Qt</a:t>
            </a:r>
            <a:r>
              <a:rPr kumimoji="1" lang="en-US" altLang="zh-CN" sz="2000" b="1" dirty="0">
                <a:solidFill>
                  <a:prstClr val="black"/>
                </a:solidFill>
                <a:latin typeface="Times New Roman" pitchFamily="18" charset="0"/>
                <a:ea typeface="宋体" pitchFamily="2" charset="-122"/>
              </a:rPr>
              <a:t> Creator</a:t>
            </a:r>
            <a:r>
              <a:rPr kumimoji="1" lang="zh-CN" altLang="zh-CN" sz="2000" b="1" dirty="0">
                <a:solidFill>
                  <a:prstClr val="black"/>
                </a:solidFill>
                <a:latin typeface="Times New Roman" pitchFamily="18" charset="0"/>
                <a:ea typeface="宋体" pitchFamily="2" charset="-122"/>
              </a:rPr>
              <a:t>也提供多种在源代码文件中查找类和函数的方法。在类、类的方法以及函数上单击鼠标右键会弹出菜单，在弹出的菜单上可以根据需要选择子菜单就会在它们的声明和定义界切换，方便程序员查看和编辑代码。</a:t>
            </a:r>
          </a:p>
        </p:txBody>
      </p:sp>
    </p:spTree>
    <p:extLst>
      <p:ext uri="{BB962C8B-B14F-4D97-AF65-F5344CB8AC3E}">
        <p14:creationId xmlns:p14="http://schemas.microsoft.com/office/powerpoint/2010/main" val="2757977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8372" name="矩形 5"/>
          <p:cNvSpPr>
            <a:spLocks noChangeArrowheads="1"/>
          </p:cNvSpPr>
          <p:nvPr/>
        </p:nvSpPr>
        <p:spPr bwMode="auto">
          <a:xfrm>
            <a:off x="468313" y="1268413"/>
            <a:ext cx="80645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2.</a:t>
            </a:r>
            <a:r>
              <a:rPr kumimoji="1" lang="zh-CN" altLang="zh-CN" sz="2000" b="1">
                <a:solidFill>
                  <a:srgbClr val="FF0000"/>
                </a:solidFill>
                <a:latin typeface="Times New Roman" pitchFamily="18" charset="0"/>
                <a:ea typeface="宋体" pitchFamily="2" charset="-122"/>
              </a:rPr>
              <a:t>界面文件的编辑</a:t>
            </a:r>
          </a:p>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采用</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的界面设计器</a:t>
            </a:r>
            <a:r>
              <a:rPr kumimoji="1" lang="en-US" altLang="zh-CN" sz="2000" b="1">
                <a:solidFill>
                  <a:prstClr val="black"/>
                </a:solidFill>
                <a:latin typeface="Times New Roman" pitchFamily="18" charset="0"/>
                <a:ea typeface="宋体" pitchFamily="2" charset="-122"/>
              </a:rPr>
              <a:t>Qt Designer</a:t>
            </a:r>
            <a:r>
              <a:rPr kumimoji="1" lang="zh-CN" altLang="zh-CN" sz="2000" b="1">
                <a:solidFill>
                  <a:prstClr val="black"/>
                </a:solidFill>
                <a:latin typeface="Times New Roman" pitchFamily="18" charset="0"/>
                <a:ea typeface="宋体" pitchFamily="2" charset="-122"/>
              </a:rPr>
              <a:t>可以编辑菜单、对话框和其他的资源，实现界面的设计。新建或者打开界面文件时会自动打开界面设计器</a:t>
            </a:r>
            <a:r>
              <a:rPr kumimoji="1" lang="en-US" altLang="zh-CN" sz="2000" b="1">
                <a:solidFill>
                  <a:prstClr val="black"/>
                </a:solidFill>
                <a:latin typeface="Times New Roman" pitchFamily="18" charset="0"/>
                <a:ea typeface="宋体" pitchFamily="2" charset="-122"/>
              </a:rPr>
              <a:t>Qt Designer</a:t>
            </a:r>
            <a:r>
              <a:rPr kumimoji="1" lang="zh-CN" altLang="zh-CN" sz="2000" b="1">
                <a:solidFill>
                  <a:prstClr val="black"/>
                </a:solidFill>
                <a:latin typeface="Times New Roman" pitchFamily="18" charset="0"/>
                <a:ea typeface="宋体" pitchFamily="2" charset="-122"/>
              </a:rPr>
              <a:t>，使用</a:t>
            </a:r>
            <a:r>
              <a:rPr kumimoji="1" lang="en-US" altLang="zh-CN" sz="2000" b="1">
                <a:solidFill>
                  <a:prstClr val="black"/>
                </a:solidFill>
                <a:latin typeface="Times New Roman" pitchFamily="18" charset="0"/>
                <a:ea typeface="宋体" pitchFamily="2" charset="-122"/>
              </a:rPr>
              <a:t>Qt Designer</a:t>
            </a:r>
            <a:r>
              <a:rPr kumimoji="1" lang="zh-CN" altLang="zh-CN" sz="2000" b="1">
                <a:solidFill>
                  <a:prstClr val="black"/>
                </a:solidFill>
                <a:latin typeface="Times New Roman" pitchFamily="18" charset="0"/>
                <a:ea typeface="宋体" pitchFamily="2" charset="-122"/>
              </a:rPr>
              <a:t>具体编辑资源的方法，会在本书后面的章节作专门介绍。</a:t>
            </a:r>
          </a:p>
        </p:txBody>
      </p:sp>
      <p:sp>
        <p:nvSpPr>
          <p:cNvPr id="2" name="副标题 1"/>
          <p:cNvSpPr>
            <a:spLocks noGrp="1"/>
          </p:cNvSpPr>
          <p:nvPr>
            <p:ph type="subTitle" idx="1"/>
          </p:nvPr>
        </p:nvSpPr>
        <p:spPr/>
        <p:txBody>
          <a:bodyPr/>
          <a:lstStyle/>
          <a:p>
            <a:endParaRPr lang="zh-CN" altLang="en-US"/>
          </a:p>
        </p:txBody>
      </p:sp>
      <p:sp>
        <p:nvSpPr>
          <p:cNvPr id="6" name="Rectangle 4"/>
          <p:cNvSpPr txBox="1">
            <a:spLocks noChangeArrowheads="1"/>
          </p:cNvSpPr>
          <p:nvPr/>
        </p:nvSpPr>
        <p:spPr bwMode="auto">
          <a:xfrm>
            <a:off x="250825" y="333375"/>
            <a:ext cx="84312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fontAlgn="base">
              <a:spcBef>
                <a:spcPct val="20000"/>
              </a:spcBef>
              <a:spcAft>
                <a:spcPts val="300"/>
              </a:spcAft>
              <a:buClr>
                <a:srgbClr val="78697B"/>
              </a:buClr>
              <a:buSzPct val="130000"/>
              <a:buFont typeface="Georgia" pitchFamily="18" charset="0"/>
              <a:buNone/>
              <a:defRPr sz="2200" kern="1200">
                <a:solidFill>
                  <a:schemeClr val="tx2"/>
                </a:solidFill>
                <a:latin typeface="+mn-lt"/>
                <a:ea typeface="+mn-ea"/>
                <a:cs typeface="+mn-cs"/>
              </a:defRPr>
            </a:lvl1pPr>
            <a:lvl2pPr marL="457200" indent="0" algn="ctr" rtl="0" fontAlgn="base">
              <a:spcBef>
                <a:spcPct val="20000"/>
              </a:spcBef>
              <a:spcAft>
                <a:spcPts val="300"/>
              </a:spcAft>
              <a:buClr>
                <a:srgbClr val="78697B"/>
              </a:buClr>
              <a:buSzPct val="130000"/>
              <a:buFont typeface="Georgia" pitchFamily="18" charset="0"/>
              <a:buNone/>
              <a:defRPr sz="2000" kern="1200">
                <a:solidFill>
                  <a:schemeClr val="tx1">
                    <a:tint val="75000"/>
                  </a:schemeClr>
                </a:solidFill>
                <a:latin typeface="+mn-lt"/>
                <a:ea typeface="+mn-ea"/>
                <a:cs typeface="+mn-cs"/>
              </a:defRPr>
            </a:lvl2pPr>
            <a:lvl3pPr marL="914400" indent="0" algn="ctr" rtl="0" fontAlgn="base">
              <a:spcBef>
                <a:spcPct val="20000"/>
              </a:spcBef>
              <a:spcAft>
                <a:spcPts val="300"/>
              </a:spcAft>
              <a:buClr>
                <a:srgbClr val="78697B"/>
              </a:buClr>
              <a:buSzPct val="130000"/>
              <a:buFont typeface="Georgia" pitchFamily="18" charset="0"/>
              <a:buNone/>
              <a:defRPr kern="1200">
                <a:solidFill>
                  <a:schemeClr val="tx1">
                    <a:tint val="75000"/>
                  </a:schemeClr>
                </a:solidFill>
                <a:latin typeface="+mn-lt"/>
                <a:ea typeface="+mn-ea"/>
                <a:cs typeface="+mn-cs"/>
              </a:defRPr>
            </a:lvl3pPr>
            <a:lvl4pPr marL="1371600" indent="0" algn="ctr" rtl="0" fontAlgn="base">
              <a:spcBef>
                <a:spcPct val="20000"/>
              </a:spcBef>
              <a:spcAft>
                <a:spcPts val="300"/>
              </a:spcAft>
              <a:buClr>
                <a:srgbClr val="78697B"/>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rtl="0" fontAlgn="base">
              <a:spcBef>
                <a:spcPct val="20000"/>
              </a:spcBef>
              <a:spcAft>
                <a:spcPts val="300"/>
              </a:spcAft>
              <a:buClr>
                <a:srgbClr val="78697B"/>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algn="just"/>
            <a:r>
              <a:rPr kumimoji="1" lang="en-US" altLang="zh-CN" sz="2400" b="1" smtClean="0">
                <a:solidFill>
                  <a:srgbClr val="C00000"/>
                </a:solidFill>
              </a:rPr>
              <a:t>1.4.4  </a:t>
            </a:r>
            <a:r>
              <a:rPr kumimoji="1" lang="zh-CN" altLang="zh-CN" sz="2400" b="1" smtClean="0">
                <a:solidFill>
                  <a:srgbClr val="C00000"/>
                </a:solidFill>
              </a:rPr>
              <a:t>编辑项目的源程序文件和界面文件</a:t>
            </a:r>
            <a:endParaRPr kumimoji="1" lang="zh-CN" altLang="zh-CN" sz="2400" b="1" dirty="0" smtClean="0">
              <a:solidFill>
                <a:srgbClr val="C00000"/>
              </a:solidFill>
            </a:endParaRPr>
          </a:p>
        </p:txBody>
      </p:sp>
    </p:spTree>
    <p:extLst>
      <p:ext uri="{BB962C8B-B14F-4D97-AF65-F5344CB8AC3E}">
        <p14:creationId xmlns:p14="http://schemas.microsoft.com/office/powerpoint/2010/main" val="29350403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vertical)">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6" grpId="0" build="p" autoUpdateAnimBg="0" advAuto="100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1.4.6  </a:t>
            </a:r>
            <a:r>
              <a:rPr lang="zh-CN" altLang="zh-CN" sz="2400" b="1" dirty="0" smtClean="0">
                <a:solidFill>
                  <a:srgbClr val="C00000"/>
                </a:solidFill>
              </a:rPr>
              <a:t>项目编译模式及其配置</a:t>
            </a:r>
          </a:p>
        </p:txBody>
      </p:sp>
      <p:sp>
        <p:nvSpPr>
          <p:cNvPr id="59396" name="矩形 5"/>
          <p:cNvSpPr>
            <a:spLocks noChangeArrowheads="1"/>
          </p:cNvSpPr>
          <p:nvPr/>
        </p:nvSpPr>
        <p:spPr bwMode="auto">
          <a:xfrm>
            <a:off x="468313" y="1268413"/>
            <a:ext cx="8064500" cy="409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项目编译模式有两种：</a:t>
            </a:r>
            <a:r>
              <a:rPr kumimoji="1" lang="zh-CN" altLang="zh-CN" sz="2000" b="1">
                <a:solidFill>
                  <a:srgbClr val="FF0000"/>
                </a:solidFill>
                <a:latin typeface="Times New Roman" pitchFamily="18" charset="0"/>
                <a:ea typeface="宋体" pitchFamily="2" charset="-122"/>
              </a:rPr>
              <a:t>调试</a:t>
            </a:r>
            <a:r>
              <a:rPr kumimoji="1" lang="en-US" altLang="zh-CN" sz="2000" b="1">
                <a:solidFill>
                  <a:srgbClr val="FF0000"/>
                </a:solidFill>
                <a:latin typeface="Times New Roman" pitchFamily="18" charset="0"/>
                <a:ea typeface="宋体" pitchFamily="2" charset="-122"/>
              </a:rPr>
              <a:t>(Debug) </a:t>
            </a:r>
            <a:r>
              <a:rPr kumimoji="1" lang="zh-CN" altLang="zh-CN" sz="2000" b="1">
                <a:solidFill>
                  <a:srgbClr val="FF0000"/>
                </a:solidFill>
                <a:latin typeface="Times New Roman" pitchFamily="18" charset="0"/>
                <a:ea typeface="宋体" pitchFamily="2" charset="-122"/>
              </a:rPr>
              <a:t>模式</a:t>
            </a:r>
            <a:r>
              <a:rPr kumimoji="1" lang="zh-CN" altLang="zh-CN" sz="2000" b="1">
                <a:solidFill>
                  <a:prstClr val="black"/>
                </a:solidFill>
                <a:latin typeface="Times New Roman" pitchFamily="18" charset="0"/>
                <a:ea typeface="宋体" pitchFamily="2" charset="-122"/>
              </a:rPr>
              <a:t>和</a:t>
            </a:r>
            <a:r>
              <a:rPr kumimoji="1" lang="zh-CN" altLang="zh-CN" sz="2000" b="1">
                <a:solidFill>
                  <a:srgbClr val="FF0000"/>
                </a:solidFill>
                <a:latin typeface="Times New Roman" pitchFamily="18" charset="0"/>
                <a:ea typeface="宋体" pitchFamily="2" charset="-122"/>
              </a:rPr>
              <a:t>发布（</a:t>
            </a:r>
            <a:r>
              <a:rPr kumimoji="1" lang="en-US" altLang="zh-CN" sz="2000" b="1">
                <a:solidFill>
                  <a:srgbClr val="FF0000"/>
                </a:solidFill>
                <a:latin typeface="Times New Roman" pitchFamily="18" charset="0"/>
                <a:ea typeface="宋体" pitchFamily="2" charset="-122"/>
              </a:rPr>
              <a:t>Release) </a:t>
            </a:r>
            <a:r>
              <a:rPr kumimoji="1" lang="zh-CN" altLang="zh-CN" sz="2000" b="1">
                <a:solidFill>
                  <a:srgbClr val="FF0000"/>
                </a:solidFill>
                <a:latin typeface="Times New Roman" pitchFamily="18" charset="0"/>
                <a:ea typeface="宋体" pitchFamily="2" charset="-122"/>
              </a:rPr>
              <a:t>模式</a:t>
            </a:r>
            <a:r>
              <a:rPr kumimoji="1" lang="zh-CN" altLang="zh-CN" sz="2000" b="1">
                <a:solidFill>
                  <a:prstClr val="black"/>
                </a:solidFill>
                <a:latin typeface="Times New Roman" pitchFamily="18" charset="0"/>
                <a:ea typeface="宋体" pitchFamily="2" charset="-122"/>
              </a:rPr>
              <a:t>。由于开发应用程序需要进行调试，因此项目的默认配置是</a:t>
            </a:r>
            <a:r>
              <a:rPr kumimoji="1" lang="en-US" altLang="zh-CN" sz="2000" b="1">
                <a:solidFill>
                  <a:prstClr val="black"/>
                </a:solidFill>
                <a:latin typeface="Times New Roman" pitchFamily="18" charset="0"/>
                <a:ea typeface="宋体" pitchFamily="2" charset="-122"/>
              </a:rPr>
              <a:t>Debug</a:t>
            </a:r>
            <a:r>
              <a:rPr kumimoji="1" lang="zh-CN" altLang="zh-CN" sz="2000" b="1">
                <a:solidFill>
                  <a:prstClr val="black"/>
                </a:solidFill>
                <a:latin typeface="Times New Roman" pitchFamily="18" charset="0"/>
                <a:ea typeface="宋体" pitchFamily="2" charset="-122"/>
              </a:rPr>
              <a:t>。程序员可以通过改变项目的配置信息在调试模式和发布模式之间进行切换。</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项目编译模式配置的具体操作为——鼠标点击</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集成开发环境左侧“项目（</a:t>
            </a:r>
            <a:r>
              <a:rPr kumimoji="1" lang="en-US" altLang="zh-CN" sz="2000" b="1">
                <a:solidFill>
                  <a:prstClr val="black"/>
                </a:solidFill>
                <a:latin typeface="Times New Roman" pitchFamily="18" charset="0"/>
                <a:ea typeface="宋体" pitchFamily="2" charset="-122"/>
              </a:rPr>
              <a:t>Project</a:t>
            </a:r>
            <a:r>
              <a:rPr kumimoji="1" lang="zh-CN" altLang="zh-CN" sz="2000" b="1">
                <a:solidFill>
                  <a:prstClr val="black"/>
                </a:solidFill>
                <a:latin typeface="Times New Roman" pitchFamily="18" charset="0"/>
                <a:ea typeface="宋体" pitchFamily="2" charset="-122"/>
              </a:rPr>
              <a:t>）”图标，然后在弹出窗口的“编辑构建配置”列表框中点击选择“</a:t>
            </a:r>
            <a:r>
              <a:rPr kumimoji="1" lang="en-US" altLang="zh-CN" sz="2000" b="1">
                <a:solidFill>
                  <a:prstClr val="black"/>
                </a:solidFill>
                <a:latin typeface="Times New Roman" pitchFamily="18" charset="0"/>
                <a:ea typeface="宋体" pitchFamily="2" charset="-122"/>
              </a:rPr>
              <a:t>Release</a:t>
            </a:r>
            <a:r>
              <a:rPr kumimoji="1" lang="zh-CN" altLang="zh-CN" sz="2000" b="1">
                <a:solidFill>
                  <a:prstClr val="black"/>
                </a:solidFill>
                <a:latin typeface="Times New Roman" pitchFamily="18" charset="0"/>
                <a:ea typeface="宋体" pitchFamily="2" charset="-122"/>
              </a:rPr>
              <a:t>”，窗口中构建目录就切换到发行的默认目录。此后再构建程序时就会是发布（</a:t>
            </a:r>
            <a:r>
              <a:rPr kumimoji="1" lang="en-US" altLang="zh-CN" sz="2000" b="1">
                <a:solidFill>
                  <a:prstClr val="black"/>
                </a:solidFill>
                <a:latin typeface="Times New Roman" pitchFamily="18" charset="0"/>
                <a:ea typeface="宋体" pitchFamily="2" charset="-122"/>
              </a:rPr>
              <a:t>Release) </a:t>
            </a:r>
            <a:r>
              <a:rPr kumimoji="1" lang="zh-CN" altLang="zh-CN" sz="2000" b="1">
                <a:solidFill>
                  <a:prstClr val="black"/>
                </a:solidFill>
                <a:latin typeface="Times New Roman" pitchFamily="18" charset="0"/>
                <a:ea typeface="宋体" pitchFamily="2" charset="-122"/>
              </a:rPr>
              <a:t>模式了。</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在开发应用程序时，一般采用将项目设置为调试</a:t>
            </a:r>
            <a:r>
              <a:rPr kumimoji="1" lang="en-US" altLang="zh-CN" sz="2000" b="1">
                <a:solidFill>
                  <a:prstClr val="black"/>
                </a:solidFill>
                <a:latin typeface="Times New Roman" pitchFamily="18" charset="0"/>
                <a:ea typeface="宋体" pitchFamily="2" charset="-122"/>
              </a:rPr>
              <a:t>(Debug)</a:t>
            </a:r>
            <a:r>
              <a:rPr kumimoji="1" lang="zh-CN" altLang="zh-CN" sz="2000" b="1">
                <a:solidFill>
                  <a:prstClr val="black"/>
                </a:solidFill>
                <a:latin typeface="Times New Roman" pitchFamily="18" charset="0"/>
                <a:ea typeface="宋体" pitchFamily="2" charset="-122"/>
              </a:rPr>
              <a:t>模式。在调试模式中，编译程序时会将</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调试器所需的调试信息一同编译，这种模式可以方便地对程序进行错误的查找。</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在项目开发结束要发布成品时设置成“发布（</a:t>
            </a:r>
            <a:r>
              <a:rPr kumimoji="1" lang="en-US" altLang="zh-CN" sz="2000" b="1">
                <a:solidFill>
                  <a:prstClr val="black"/>
                </a:solidFill>
                <a:latin typeface="Times New Roman" pitchFamily="18" charset="0"/>
                <a:ea typeface="宋体" pitchFamily="2" charset="-122"/>
              </a:rPr>
              <a:t>Release</a:t>
            </a:r>
            <a:r>
              <a:rPr kumimoji="1" lang="zh-CN" altLang="zh-CN" sz="2000" b="1">
                <a:solidFill>
                  <a:prstClr val="black"/>
                </a:solidFill>
                <a:latin typeface="Times New Roman" pitchFamily="18" charset="0"/>
                <a:ea typeface="宋体" pitchFamily="2" charset="-122"/>
              </a:rPr>
              <a:t>）”模式。当程序调试完毕准备发布时（一般在开发应用程序的测试阶段），将项目设置为</a:t>
            </a:r>
            <a:r>
              <a:rPr kumimoji="1" lang="en-US" altLang="zh-CN" sz="2000" b="1">
                <a:solidFill>
                  <a:prstClr val="black"/>
                </a:solidFill>
                <a:latin typeface="Times New Roman" pitchFamily="18" charset="0"/>
                <a:ea typeface="宋体" pitchFamily="2" charset="-122"/>
              </a:rPr>
              <a:t>Release</a:t>
            </a:r>
            <a:r>
              <a:rPr kumimoji="1" lang="zh-CN" altLang="zh-CN" sz="2000" b="1">
                <a:solidFill>
                  <a:prstClr val="black"/>
                </a:solidFill>
                <a:latin typeface="Times New Roman" pitchFamily="18" charset="0"/>
                <a:ea typeface="宋体" pitchFamily="2" charset="-122"/>
              </a:rPr>
              <a:t>发布模式。</a:t>
            </a:r>
          </a:p>
        </p:txBody>
      </p:sp>
    </p:spTree>
    <p:extLst>
      <p:ext uri="{BB962C8B-B14F-4D97-AF65-F5344CB8AC3E}">
        <p14:creationId xmlns:p14="http://schemas.microsoft.com/office/powerpoint/2010/main" val="28657381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1.4.6  </a:t>
            </a:r>
            <a:r>
              <a:rPr lang="zh-CN" altLang="zh-CN" sz="2400" b="1" dirty="0" smtClean="0">
                <a:solidFill>
                  <a:srgbClr val="C00000"/>
                </a:solidFill>
              </a:rPr>
              <a:t>编译并连接生成项目文件</a:t>
            </a:r>
          </a:p>
        </p:txBody>
      </p:sp>
      <p:sp>
        <p:nvSpPr>
          <p:cNvPr id="60420" name="矩形 5"/>
          <p:cNvSpPr>
            <a:spLocks noChangeArrowheads="1"/>
          </p:cNvSpPr>
          <p:nvPr/>
        </p:nvSpPr>
        <p:spPr bwMode="auto">
          <a:xfrm>
            <a:off x="468313" y="1268413"/>
            <a:ext cx="806450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鼠标点击选择“构建</a:t>
            </a:r>
            <a:r>
              <a:rPr kumimoji="1" lang="en-US" altLang="zh-CN" sz="2000" b="1">
                <a:solidFill>
                  <a:prstClr val="black"/>
                </a:solidFill>
                <a:latin typeface="Times New Roman" pitchFamily="18" charset="0"/>
                <a:ea typeface="宋体" pitchFamily="2" charset="-122"/>
              </a:rPr>
              <a:t>Build</a:t>
            </a:r>
            <a:r>
              <a:rPr kumimoji="1" lang="zh-CN" altLang="zh-CN" sz="2000" b="1">
                <a:solidFill>
                  <a:prstClr val="black"/>
                </a:solidFill>
                <a:latin typeface="Times New Roman" pitchFamily="18" charset="0"/>
                <a:ea typeface="宋体" pitchFamily="2" charset="-122"/>
              </a:rPr>
              <a:t>”菜单，在弹出的子菜单中选择“构建项目（</a:t>
            </a:r>
            <a:r>
              <a:rPr kumimoji="1" lang="en-US" altLang="zh-CN" sz="2000" b="1">
                <a:solidFill>
                  <a:prstClr val="black"/>
                </a:solidFill>
                <a:latin typeface="Times New Roman" pitchFamily="18" charset="0"/>
                <a:ea typeface="宋体" pitchFamily="2" charset="-122"/>
              </a:rPr>
              <a:t>Build </a:t>
            </a:r>
            <a:r>
              <a:rPr kumimoji="1" lang="zh-CN" altLang="zh-CN" sz="2000" b="1">
                <a:solidFill>
                  <a:prstClr val="black"/>
                </a:solidFill>
                <a:latin typeface="Times New Roman" pitchFamily="18" charset="0"/>
                <a:ea typeface="宋体" pitchFamily="2" charset="-122"/>
              </a:rPr>
              <a:t>项目名称）”菜单命令，或在项目打开的前提下直接按</a:t>
            </a:r>
            <a:r>
              <a:rPr kumimoji="1" lang="en-US" altLang="zh-CN" sz="2000" b="1">
                <a:solidFill>
                  <a:prstClr val="black"/>
                </a:solidFill>
                <a:latin typeface="Times New Roman" pitchFamily="18" charset="0"/>
                <a:ea typeface="宋体" pitchFamily="2" charset="-122"/>
              </a:rPr>
              <a:t>Ctrl+B</a:t>
            </a:r>
            <a:r>
              <a:rPr kumimoji="1" lang="zh-CN" altLang="zh-CN" sz="2000" b="1">
                <a:solidFill>
                  <a:prstClr val="black"/>
                </a:solidFill>
                <a:latin typeface="Times New Roman" pitchFamily="18" charset="0"/>
                <a:ea typeface="宋体" pitchFamily="2" charset="-122"/>
              </a:rPr>
              <a:t>键均可。</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在项目的编译和连接过程中，将调用源代码和资源的编译和连接器以及其他工具，并在适当子目录中产生中间文件，如果没有编译和连接错误，将在项目文件夹里面的子文件夹</a:t>
            </a:r>
            <a:r>
              <a:rPr kumimoji="1" lang="en-US" altLang="zh-CN" sz="2000" b="1">
                <a:solidFill>
                  <a:prstClr val="black"/>
                </a:solidFill>
                <a:latin typeface="Times New Roman" pitchFamily="18" charset="0"/>
                <a:ea typeface="宋体" pitchFamily="2" charset="-122"/>
              </a:rPr>
              <a:t>debug</a:t>
            </a:r>
            <a:r>
              <a:rPr kumimoji="1" lang="zh-CN" altLang="zh-CN" sz="2000" b="1">
                <a:solidFill>
                  <a:prstClr val="black"/>
                </a:solidFill>
                <a:latin typeface="Times New Roman" pitchFamily="18" charset="0"/>
                <a:ea typeface="宋体" pitchFamily="2" charset="-122"/>
              </a:rPr>
              <a:t>中产生以项目名称命名的可执行的</a:t>
            </a:r>
            <a:r>
              <a:rPr kumimoji="1" lang="en-US" altLang="zh-CN" sz="2000" b="1">
                <a:solidFill>
                  <a:prstClr val="black"/>
                </a:solidFill>
                <a:latin typeface="Times New Roman" pitchFamily="18" charset="0"/>
                <a:ea typeface="宋体" pitchFamily="2" charset="-122"/>
              </a:rPr>
              <a:t>.exe</a:t>
            </a:r>
            <a:r>
              <a:rPr kumimoji="1" lang="zh-CN" altLang="zh-CN" sz="2000" b="1">
                <a:solidFill>
                  <a:prstClr val="black"/>
                </a:solidFill>
                <a:latin typeface="Times New Roman" pitchFamily="18" charset="0"/>
                <a:ea typeface="宋体" pitchFamily="2" charset="-122"/>
              </a:rPr>
              <a:t>文件。在编译连接过程中，通过</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的输出（</a:t>
            </a:r>
            <a:r>
              <a:rPr kumimoji="1" lang="en-US" altLang="zh-CN" sz="2000" b="1">
                <a:solidFill>
                  <a:prstClr val="black"/>
                </a:solidFill>
                <a:latin typeface="Times New Roman" pitchFamily="18" charset="0"/>
                <a:ea typeface="宋体" pitchFamily="2" charset="-122"/>
              </a:rPr>
              <a:t>Output</a:t>
            </a:r>
            <a:r>
              <a:rPr kumimoji="1" lang="zh-CN" altLang="zh-CN" sz="2000" b="1">
                <a:solidFill>
                  <a:prstClr val="black"/>
                </a:solidFill>
                <a:latin typeface="Times New Roman" pitchFamily="18" charset="0"/>
                <a:ea typeface="宋体" pitchFamily="2" charset="-122"/>
              </a:rPr>
              <a:t>）窗口，不仅可以看到编译连接的过程，而且还将列出产生的错误信息。</a:t>
            </a:r>
          </a:p>
        </p:txBody>
      </p:sp>
    </p:spTree>
    <p:extLst>
      <p:ext uri="{BB962C8B-B14F-4D97-AF65-F5344CB8AC3E}">
        <p14:creationId xmlns:p14="http://schemas.microsoft.com/office/powerpoint/2010/main" val="8412401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1.4.7  </a:t>
            </a:r>
            <a:r>
              <a:rPr lang="zh-CN" altLang="zh-CN" sz="2400" b="1" dirty="0" smtClean="0">
                <a:solidFill>
                  <a:srgbClr val="C00000"/>
                </a:solidFill>
              </a:rPr>
              <a:t>纠正编译或连接出现的错误。</a:t>
            </a:r>
          </a:p>
        </p:txBody>
      </p:sp>
      <p:sp>
        <p:nvSpPr>
          <p:cNvPr id="61444" name="矩形 5"/>
          <p:cNvSpPr>
            <a:spLocks noChangeArrowheads="1"/>
          </p:cNvSpPr>
          <p:nvPr/>
        </p:nvSpPr>
        <p:spPr bwMode="auto">
          <a:xfrm>
            <a:off x="684213" y="1268413"/>
            <a:ext cx="8064500"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程序编译时发生的错误一般分为</a:t>
            </a:r>
            <a:r>
              <a:rPr kumimoji="1" lang="zh-CN" altLang="zh-CN" sz="2000" b="1">
                <a:solidFill>
                  <a:srgbClr val="FF0000"/>
                </a:solidFill>
                <a:latin typeface="Times New Roman" pitchFamily="18" charset="0"/>
                <a:ea typeface="宋体" pitchFamily="2" charset="-122"/>
              </a:rPr>
              <a:t>语法错误、文件错误和逻辑错误、功能错误</a:t>
            </a:r>
            <a:r>
              <a:rPr kumimoji="1" lang="zh-CN" altLang="zh-CN" sz="2000" b="1">
                <a:solidFill>
                  <a:prstClr val="black"/>
                </a:solidFill>
                <a:latin typeface="Times New Roman" pitchFamily="18" charset="0"/>
                <a:ea typeface="宋体" pitchFamily="2" charset="-122"/>
              </a:rPr>
              <a:t>等，对这些错误的纠正，可以采用调试来完成。对程序错误可按照下述办法予以纠正。</a:t>
            </a: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1</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的“输出（</a:t>
            </a:r>
            <a:r>
              <a:rPr kumimoji="1" lang="en-US" altLang="zh-CN" sz="2000" b="1">
                <a:solidFill>
                  <a:prstClr val="black"/>
                </a:solidFill>
                <a:latin typeface="Times New Roman" pitchFamily="18" charset="0"/>
                <a:ea typeface="宋体" pitchFamily="2" charset="-122"/>
              </a:rPr>
              <a:t>Output</a:t>
            </a:r>
            <a:r>
              <a:rPr kumimoji="1" lang="zh-CN" altLang="zh-CN" sz="2000" b="1">
                <a:solidFill>
                  <a:prstClr val="black"/>
                </a:solidFill>
                <a:latin typeface="Times New Roman" pitchFamily="18" charset="0"/>
                <a:ea typeface="宋体" pitchFamily="2" charset="-122"/>
              </a:rPr>
              <a:t>）”窗口中，双击错误信息，源代码编辑器中的光标将自动定位到发生错误的源代码处。值得注意的是错误有时会出现在光标指向的源代码行的前面，因此若在光标所在的代码行中找不到错误，可以继续检查前面几行源代码是否有错误。</a:t>
            </a: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2</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的源代码编辑器窗口中，发生错误的代码行或者它后面的行前面会出现红色醒目的错误提示，同时源代码编辑器下面的问题窗口将显示详细的错误信息。</a:t>
            </a: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3</a:t>
            </a:r>
            <a:r>
              <a:rPr kumimoji="1" lang="zh-CN" altLang="zh-CN" sz="2000" b="1">
                <a:solidFill>
                  <a:prstClr val="black"/>
                </a:solidFill>
                <a:latin typeface="Times New Roman" pitchFamily="18" charset="0"/>
                <a:ea typeface="宋体" pitchFamily="2" charset="-122"/>
              </a:rPr>
              <a:t>）纠正错误代码，重新进行编译连接。</a:t>
            </a:r>
          </a:p>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一般情况下，一个或两个非法错误将会导致错误信息的连续出现。就是说一个错误可能会导致出现多个错误信息。较好的解决方法是：找出并纠正开始的几个错误（而没有必要把所有的出错信息全部纠正），然后重新编译。这样往往会大量地减少出错信息。对于相对较小的程序来说，可以不断地进行改错、编译，一直到没有错误信息为止。</a:t>
            </a:r>
          </a:p>
        </p:txBody>
      </p:sp>
    </p:spTree>
    <p:extLst>
      <p:ext uri="{BB962C8B-B14F-4D97-AF65-F5344CB8AC3E}">
        <p14:creationId xmlns:p14="http://schemas.microsoft.com/office/powerpoint/2010/main" val="11879520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1.4.8  </a:t>
            </a:r>
            <a:r>
              <a:rPr lang="en-US" altLang="zh-CN" sz="2400" b="1" dirty="0" err="1" smtClean="0">
                <a:solidFill>
                  <a:srgbClr val="C00000"/>
                </a:solidFill>
              </a:rPr>
              <a:t>Qt</a:t>
            </a:r>
            <a:r>
              <a:rPr lang="zh-CN" altLang="zh-CN" sz="2400" b="1" dirty="0" smtClean="0">
                <a:solidFill>
                  <a:srgbClr val="C00000"/>
                </a:solidFill>
              </a:rPr>
              <a:t>工具栏的使用</a:t>
            </a:r>
          </a:p>
        </p:txBody>
      </p:sp>
      <p:sp>
        <p:nvSpPr>
          <p:cNvPr id="62468" name="矩形 5"/>
          <p:cNvSpPr>
            <a:spLocks noChangeArrowheads="1"/>
          </p:cNvSpPr>
          <p:nvPr/>
        </p:nvSpPr>
        <p:spPr bwMode="auto">
          <a:xfrm>
            <a:off x="684213" y="1268413"/>
            <a:ext cx="8064500" cy="415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400" b="1">
                <a:solidFill>
                  <a:prstClr val="black"/>
                </a:solidFill>
                <a:latin typeface="Times New Roman" pitchFamily="18" charset="0"/>
                <a:ea typeface="宋体" pitchFamily="2" charset="-122"/>
              </a:rPr>
              <a:t>      </a:t>
            </a:r>
            <a:r>
              <a:rPr kumimoji="1" lang="zh-CN" altLang="zh-CN" sz="2400" b="1">
                <a:solidFill>
                  <a:prstClr val="black"/>
                </a:solidFill>
                <a:latin typeface="Times New Roman" pitchFamily="18" charset="0"/>
                <a:ea typeface="宋体" pitchFamily="2" charset="-122"/>
              </a:rPr>
              <a:t>工具栏位于</a:t>
            </a:r>
            <a:r>
              <a:rPr kumimoji="1" lang="en-US" altLang="zh-CN" sz="2400" b="1">
                <a:solidFill>
                  <a:prstClr val="black"/>
                </a:solidFill>
                <a:latin typeface="Times New Roman" pitchFamily="18" charset="0"/>
                <a:ea typeface="宋体" pitchFamily="2" charset="-122"/>
              </a:rPr>
              <a:t>Qt Creator</a:t>
            </a:r>
            <a:r>
              <a:rPr kumimoji="1" lang="zh-CN" altLang="zh-CN" sz="2400" b="1">
                <a:solidFill>
                  <a:prstClr val="black"/>
                </a:solidFill>
                <a:latin typeface="Times New Roman" pitchFamily="18" charset="0"/>
                <a:ea typeface="宋体" pitchFamily="2" charset="-122"/>
              </a:rPr>
              <a:t>集成开发环境的最左侧，由十几个图形界面的操作按钮构成，是菜单命令的图形化操作界面，可以使用户直观简洁地快速实现一些最常用的功能，熟练掌握工具栏可以有效提高程序员的编程效率。工具栏会自动地根据用户程序的上下文进行，如当打开界面文件时，</a:t>
            </a:r>
            <a:r>
              <a:rPr kumimoji="1" lang="en-US" altLang="zh-CN" sz="2400" b="1">
                <a:solidFill>
                  <a:prstClr val="black"/>
                </a:solidFill>
                <a:latin typeface="Times New Roman" pitchFamily="18" charset="0"/>
                <a:ea typeface="宋体" pitchFamily="2" charset="-122"/>
              </a:rPr>
              <a:t>Qt Designer</a:t>
            </a:r>
            <a:r>
              <a:rPr kumimoji="1" lang="zh-CN" altLang="zh-CN" sz="2400" b="1">
                <a:solidFill>
                  <a:prstClr val="black"/>
                </a:solidFill>
                <a:latin typeface="Times New Roman" pitchFamily="18" charset="0"/>
                <a:ea typeface="宋体" pitchFamily="2" charset="-122"/>
              </a:rPr>
              <a:t>设计器会自动打开。</a:t>
            </a:r>
          </a:p>
          <a:p>
            <a:pPr algn="just" fontAlgn="base">
              <a:spcBef>
                <a:spcPct val="0"/>
              </a:spcBef>
              <a:spcAft>
                <a:spcPct val="0"/>
              </a:spcAft>
            </a:pPr>
            <a:r>
              <a:rPr kumimoji="1" lang="en-US" altLang="zh-CN" sz="2400" b="1">
                <a:solidFill>
                  <a:prstClr val="black"/>
                </a:solidFill>
                <a:latin typeface="Times New Roman" pitchFamily="18" charset="0"/>
                <a:ea typeface="宋体" pitchFamily="2" charset="-122"/>
              </a:rPr>
              <a:t>      </a:t>
            </a:r>
            <a:r>
              <a:rPr kumimoji="1" lang="zh-CN" altLang="zh-CN" sz="2400" b="1">
                <a:solidFill>
                  <a:prstClr val="black"/>
                </a:solidFill>
                <a:latin typeface="Times New Roman" pitchFamily="18" charset="0"/>
                <a:ea typeface="宋体" pitchFamily="2" charset="-122"/>
              </a:rPr>
              <a:t>工具栏中的操作按钮与菜单栏的菜单具有是相对应的。</a:t>
            </a:r>
            <a:r>
              <a:rPr kumimoji="1" lang="en-US" altLang="zh-CN" sz="2400" b="1">
                <a:solidFill>
                  <a:prstClr val="black"/>
                </a:solidFill>
                <a:latin typeface="Times New Roman" pitchFamily="18" charset="0"/>
                <a:ea typeface="宋体" pitchFamily="2" charset="-122"/>
              </a:rPr>
              <a:t>Qt Creator</a:t>
            </a:r>
            <a:r>
              <a:rPr kumimoji="1" lang="zh-CN" altLang="zh-CN" sz="2400" b="1">
                <a:solidFill>
                  <a:prstClr val="black"/>
                </a:solidFill>
                <a:latin typeface="Times New Roman" pitchFamily="18" charset="0"/>
                <a:ea typeface="宋体" pitchFamily="2" charset="-122"/>
              </a:rPr>
              <a:t>中包含有十几个工具按钮。即欢迎、编辑、设计、</a:t>
            </a:r>
            <a:r>
              <a:rPr kumimoji="1" lang="en-US" altLang="zh-CN" sz="2400" b="1">
                <a:solidFill>
                  <a:prstClr val="black"/>
                </a:solidFill>
                <a:latin typeface="Times New Roman" pitchFamily="18" charset="0"/>
                <a:ea typeface="宋体" pitchFamily="2" charset="-122"/>
              </a:rPr>
              <a:t>debug</a:t>
            </a:r>
            <a:r>
              <a:rPr kumimoji="1" lang="zh-CN" altLang="zh-CN" sz="2400" b="1">
                <a:solidFill>
                  <a:prstClr val="black"/>
                </a:solidFill>
                <a:latin typeface="Times New Roman" pitchFamily="18" charset="0"/>
                <a:ea typeface="宋体" pitchFamily="2" charset="-122"/>
              </a:rPr>
              <a:t>、项目、分析、帮助、调试、运行、开始调试、构建项目等。用户可以直接用鼠标点击这些按钮来完成特定的功能。</a:t>
            </a:r>
          </a:p>
        </p:txBody>
      </p:sp>
    </p:spTree>
    <p:extLst>
      <p:ext uri="{BB962C8B-B14F-4D97-AF65-F5344CB8AC3E}">
        <p14:creationId xmlns:p14="http://schemas.microsoft.com/office/powerpoint/2010/main" val="29876667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1196975"/>
            <a:ext cx="8431213" cy="609600"/>
          </a:xfrm>
        </p:spPr>
        <p:txBody>
          <a:bodyPr/>
          <a:lstStyle/>
          <a:p>
            <a:pPr algn="just"/>
            <a:r>
              <a:rPr lang="en-US" altLang="zh-CN" sz="2400" b="1" dirty="0" smtClean="0">
                <a:solidFill>
                  <a:srgbClr val="C00000"/>
                </a:solidFill>
              </a:rPr>
              <a:t>1.5.1  </a:t>
            </a:r>
            <a:r>
              <a:rPr lang="en-US" altLang="zh-CN" sz="2400" b="1" dirty="0" err="1" smtClean="0">
                <a:solidFill>
                  <a:srgbClr val="C00000"/>
                </a:solidFill>
              </a:rPr>
              <a:t>Qt</a:t>
            </a:r>
            <a:r>
              <a:rPr lang="zh-CN" altLang="zh-CN" sz="2400" b="1" dirty="0" smtClean="0">
                <a:solidFill>
                  <a:srgbClr val="C00000"/>
                </a:solidFill>
              </a:rPr>
              <a:t>中如何寻求帮助</a:t>
            </a:r>
          </a:p>
        </p:txBody>
      </p:sp>
      <p:sp>
        <p:nvSpPr>
          <p:cNvPr id="533509" name="Rectangle 5"/>
          <p:cNvSpPr>
            <a:spLocks noGrp="1" noChangeArrowheads="1"/>
          </p:cNvSpPr>
          <p:nvPr>
            <p:ph type="ctrTitle"/>
          </p:nvPr>
        </p:nvSpPr>
        <p:spPr>
          <a:xfrm>
            <a:off x="611188" y="333375"/>
            <a:ext cx="7416800"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1.5  </a:t>
            </a:r>
            <a:r>
              <a:rPr lang="en-US" altLang="zh-CN" sz="2400" dirty="0">
                <a:solidFill>
                  <a:srgbClr val="FF0000"/>
                </a:solidFill>
                <a:latin typeface="+mn-lt"/>
                <a:ea typeface="+mn-ea"/>
                <a:cs typeface="+mn-cs"/>
              </a:rPr>
              <a:t>Qt Creator</a:t>
            </a:r>
            <a:r>
              <a:rPr lang="zh-CN" altLang="zh-CN" sz="2400" dirty="0">
                <a:solidFill>
                  <a:srgbClr val="FF0000"/>
                </a:solidFill>
                <a:latin typeface="+mn-lt"/>
                <a:ea typeface="+mn-ea"/>
                <a:cs typeface="+mn-cs"/>
              </a:rPr>
              <a:t>联机帮助</a:t>
            </a:r>
            <a:r>
              <a:rPr lang="zh-CN" altLang="zh-CN" sz="2400" dirty="0" smtClean="0">
                <a:solidFill>
                  <a:srgbClr val="FF0000"/>
                </a:solidFill>
                <a:latin typeface="+mn-lt"/>
                <a:ea typeface="+mn-ea"/>
                <a:cs typeface="+mn-cs"/>
              </a:rPr>
              <a:t>系统</a:t>
            </a:r>
            <a:endParaRPr lang="zh-CN" altLang="zh-CN" sz="2400" dirty="0">
              <a:solidFill>
                <a:srgbClr val="FF0000"/>
              </a:solidFill>
              <a:latin typeface="+mn-lt"/>
              <a:ea typeface="+mn-ea"/>
              <a:cs typeface="+mn-cs"/>
            </a:endParaRPr>
          </a:p>
        </p:txBody>
      </p:sp>
      <p:sp>
        <p:nvSpPr>
          <p:cNvPr id="63493" name="矩形 5"/>
          <p:cNvSpPr>
            <a:spLocks noChangeArrowheads="1"/>
          </p:cNvSpPr>
          <p:nvPr/>
        </p:nvSpPr>
        <p:spPr bwMode="auto">
          <a:xfrm>
            <a:off x="468313" y="1844675"/>
            <a:ext cx="80645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Qt</a:t>
            </a:r>
            <a:r>
              <a:rPr kumimoji="1" lang="zh-CN" altLang="zh-CN" sz="2000" b="1">
                <a:solidFill>
                  <a:prstClr val="black"/>
                </a:solidFill>
                <a:latin typeface="Times New Roman" pitchFamily="18" charset="0"/>
                <a:ea typeface="宋体" pitchFamily="2" charset="-122"/>
              </a:rPr>
              <a:t>的参考文档包含了</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中的所有类及其函数，是</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开发人员学习了解</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类及其函数的基本工具。</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的</a:t>
            </a:r>
            <a:r>
              <a:rPr kumimoji="1" lang="en-US" altLang="zh-CN" sz="2000" b="1">
                <a:solidFill>
                  <a:prstClr val="black"/>
                </a:solidFill>
                <a:latin typeface="Times New Roman" pitchFamily="18" charset="0"/>
                <a:ea typeface="宋体" pitchFamily="2" charset="-122"/>
              </a:rPr>
              <a:t>doc/html</a:t>
            </a:r>
            <a:r>
              <a:rPr kumimoji="1" lang="zh-CN" altLang="zh-CN" sz="2000" b="1">
                <a:solidFill>
                  <a:prstClr val="black"/>
                </a:solidFill>
                <a:latin typeface="Times New Roman" pitchFamily="18" charset="0"/>
                <a:ea typeface="宋体" pitchFamily="2" charset="-122"/>
              </a:rPr>
              <a:t>目录下保存着</a:t>
            </a:r>
            <a:r>
              <a:rPr kumimoji="1" lang="en-US" altLang="zh-CN" sz="2000" b="1">
                <a:solidFill>
                  <a:prstClr val="black"/>
                </a:solidFill>
                <a:latin typeface="Times New Roman" pitchFamily="18" charset="0"/>
                <a:ea typeface="宋体" pitchFamily="2" charset="-122"/>
              </a:rPr>
              <a:t>HTML</a:t>
            </a:r>
            <a:r>
              <a:rPr kumimoji="1" lang="zh-CN" altLang="zh-CN" sz="2000" b="1">
                <a:solidFill>
                  <a:prstClr val="black"/>
                </a:solidFill>
                <a:latin typeface="Times New Roman" pitchFamily="18" charset="0"/>
                <a:ea typeface="宋体" pitchFamily="2" charset="-122"/>
              </a:rPr>
              <a:t>格式的参考文档，使用任何一种</a:t>
            </a:r>
            <a:r>
              <a:rPr kumimoji="1" lang="en-US" altLang="zh-CN" sz="2000" b="1">
                <a:solidFill>
                  <a:prstClr val="black"/>
                </a:solidFill>
                <a:latin typeface="Times New Roman" pitchFamily="18" charset="0"/>
                <a:ea typeface="宋体" pitchFamily="2" charset="-122"/>
              </a:rPr>
              <a:t>WEB</a:t>
            </a:r>
            <a:r>
              <a:rPr kumimoji="1" lang="zh-CN" altLang="zh-CN" sz="2000" b="1">
                <a:solidFill>
                  <a:prstClr val="black"/>
                </a:solidFill>
                <a:latin typeface="Times New Roman" pitchFamily="18" charset="0"/>
                <a:ea typeface="宋体" pitchFamily="2" charset="-122"/>
              </a:rPr>
              <a:t>浏览器都可以打开它。</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中运行</a:t>
            </a:r>
            <a:r>
              <a:rPr kumimoji="1" lang="en-US" altLang="zh-CN" sz="2000" b="1">
                <a:solidFill>
                  <a:prstClr val="black"/>
                </a:solidFill>
                <a:latin typeface="Times New Roman" pitchFamily="18" charset="0"/>
                <a:ea typeface="宋体" pitchFamily="2" charset="-122"/>
              </a:rPr>
              <a:t>Ot Assistant</a:t>
            </a:r>
            <a:r>
              <a:rPr kumimoji="1" lang="zh-CN" altLang="zh-CN" sz="2000" b="1">
                <a:solidFill>
                  <a:prstClr val="black"/>
                </a:solidFill>
                <a:latin typeface="Times New Roman" pitchFamily="18" charset="0"/>
                <a:ea typeface="宋体" pitchFamily="2" charset="-122"/>
              </a:rPr>
              <a:t>的方法是，单击“开始”菜单中的“</a:t>
            </a:r>
            <a:r>
              <a:rPr kumimoji="1" lang="en-US" altLang="zh-CN" sz="2000" b="1">
                <a:solidFill>
                  <a:prstClr val="black"/>
                </a:solidFill>
                <a:latin typeface="Times New Roman" pitchFamily="18" charset="0"/>
                <a:ea typeface="宋体" pitchFamily="2" charset="-122"/>
              </a:rPr>
              <a:t>Ot by Trolltech v4.X . y|Assistant  </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UNIX</a:t>
            </a:r>
            <a:r>
              <a:rPr kumimoji="1" lang="zh-CN" altLang="zh-CN" sz="2000" b="1">
                <a:solidFill>
                  <a:prstClr val="black"/>
                </a:solidFill>
                <a:latin typeface="Times New Roman" pitchFamily="18" charset="0"/>
                <a:ea typeface="宋体" pitchFamily="2" charset="-122"/>
              </a:rPr>
              <a:t>下，可在命令行终端中输人</a:t>
            </a:r>
            <a:r>
              <a:rPr kumimoji="1" lang="en-US" altLang="zh-CN" sz="2000" b="1">
                <a:solidFill>
                  <a:prstClr val="black"/>
                </a:solidFill>
                <a:latin typeface="Times New Roman" pitchFamily="18" charset="0"/>
                <a:ea typeface="宋体" pitchFamily="2" charset="-122"/>
              </a:rPr>
              <a:t>assistant</a:t>
            </a:r>
            <a:r>
              <a:rPr kumimoji="1" lang="zh-CN" altLang="zh-CN" sz="2000" b="1">
                <a:solidFill>
                  <a:prstClr val="black"/>
                </a:solidFill>
                <a:latin typeface="Times New Roman" pitchFamily="18" charset="0"/>
                <a:ea typeface="宋体" pitchFamily="2" charset="-122"/>
              </a:rPr>
              <a:t>命令</a:t>
            </a:r>
            <a:r>
              <a:rPr kumimoji="1" lang="en-US" altLang="zh-CN" sz="2000" b="1">
                <a:solidFill>
                  <a:prstClr val="black"/>
                </a:solidFill>
                <a:latin typeface="Times New Roman" pitchFamily="18" charset="0"/>
                <a:ea typeface="宋体" pitchFamily="2" charset="-122"/>
              </a:rPr>
              <a:t>;</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Mac OS. X Finder</a:t>
            </a:r>
            <a:r>
              <a:rPr kumimoji="1" lang="zh-CN" altLang="zh-CN" sz="2000" b="1">
                <a:solidFill>
                  <a:prstClr val="black"/>
                </a:solidFill>
                <a:latin typeface="Times New Roman" pitchFamily="18" charset="0"/>
                <a:ea typeface="宋体" pitchFamily="2" charset="-122"/>
              </a:rPr>
              <a:t>中，只需双击</a:t>
            </a:r>
            <a:r>
              <a:rPr kumimoji="1" lang="en-US" altLang="zh-CN" sz="2000" b="1">
                <a:solidFill>
                  <a:prstClr val="black"/>
                </a:solidFill>
                <a:latin typeface="Times New Roman" pitchFamily="18" charset="0"/>
                <a:ea typeface="宋体" pitchFamily="2" charset="-122"/>
              </a:rPr>
              <a:t>assistant</a:t>
            </a:r>
            <a:r>
              <a:rPr kumimoji="1" lang="zh-CN" altLang="zh-CN" sz="2000" b="1">
                <a:solidFill>
                  <a:prstClr val="black"/>
                </a:solidFill>
                <a:latin typeface="Times New Roman" pitchFamily="18" charset="0"/>
                <a:ea typeface="宋体" pitchFamily="2" charset="-122"/>
              </a:rPr>
              <a:t>即可。</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有些类的函数是从它的基类继承来的，关于这些继承来的函数的介绍出现在基类的文档中，比如</a:t>
            </a:r>
            <a:r>
              <a:rPr kumimoji="1" lang="en-US" altLang="zh-CN" sz="2000" b="1">
                <a:solidFill>
                  <a:prstClr val="black"/>
                </a:solidFill>
                <a:latin typeface="Times New Roman" pitchFamily="18" charset="0"/>
                <a:ea typeface="宋体" pitchFamily="2" charset="-122"/>
              </a:rPr>
              <a:t>QPushButton</a:t>
            </a:r>
            <a:r>
              <a:rPr kumimoji="1" lang="zh-CN" altLang="zh-CN" sz="2000" b="1">
                <a:solidFill>
                  <a:prstClr val="black"/>
                </a:solidFill>
                <a:latin typeface="Times New Roman" pitchFamily="18" charset="0"/>
                <a:ea typeface="宋体" pitchFamily="2" charset="-122"/>
              </a:rPr>
              <a:t>的</a:t>
            </a:r>
            <a:r>
              <a:rPr kumimoji="1" lang="en-US" altLang="zh-CN" sz="2000" b="1">
                <a:solidFill>
                  <a:prstClr val="black"/>
                </a:solidFill>
                <a:latin typeface="Times New Roman" pitchFamily="18" charset="0"/>
                <a:ea typeface="宋体" pitchFamily="2" charset="-122"/>
              </a:rPr>
              <a:t>show</a:t>
            </a:r>
            <a:r>
              <a:rPr kumimoji="1" lang="zh-CN" altLang="zh-CN" sz="2000" b="1">
                <a:solidFill>
                  <a:prstClr val="black"/>
                </a:solidFill>
                <a:latin typeface="Times New Roman" pitchFamily="18" charset="0"/>
                <a:ea typeface="宋体" pitchFamily="2" charset="-122"/>
              </a:rPr>
              <a:t>函数是从它的基类</a:t>
            </a:r>
            <a:r>
              <a:rPr kumimoji="1" lang="en-US" altLang="zh-CN" sz="2000" b="1">
                <a:solidFill>
                  <a:prstClr val="black"/>
                </a:solidFill>
                <a:latin typeface="Times New Roman" pitchFamily="18" charset="0"/>
                <a:ea typeface="宋体" pitchFamily="2" charset="-122"/>
              </a:rPr>
              <a:t>QWidget</a:t>
            </a:r>
            <a:r>
              <a:rPr kumimoji="1" lang="zh-CN" altLang="zh-CN" sz="2000" b="1">
                <a:solidFill>
                  <a:prstClr val="black"/>
                </a:solidFill>
                <a:latin typeface="Times New Roman" pitchFamily="18" charset="0"/>
                <a:ea typeface="宋体" pitchFamily="2" charset="-122"/>
              </a:rPr>
              <a:t>那里继承的，关于</a:t>
            </a:r>
            <a:r>
              <a:rPr kumimoji="1" lang="en-US" altLang="zh-CN" sz="2000" b="1">
                <a:solidFill>
                  <a:prstClr val="black"/>
                </a:solidFill>
                <a:latin typeface="Times New Roman" pitchFamily="18" charset="0"/>
                <a:ea typeface="宋体" pitchFamily="2" charset="-122"/>
              </a:rPr>
              <a:t>show</a:t>
            </a:r>
            <a:r>
              <a:rPr kumimoji="1" lang="zh-CN" altLang="zh-CN" sz="2000" b="1">
                <a:solidFill>
                  <a:prstClr val="black"/>
                </a:solidFill>
                <a:latin typeface="Times New Roman" pitchFamily="18" charset="0"/>
                <a:ea typeface="宋体" pitchFamily="2" charset="-122"/>
              </a:rPr>
              <a:t>函数的介绍就出现在</a:t>
            </a:r>
            <a:r>
              <a:rPr kumimoji="1" lang="en-US" altLang="zh-CN" sz="2000" b="1">
                <a:solidFill>
                  <a:prstClr val="black"/>
                </a:solidFill>
                <a:latin typeface="Times New Roman" pitchFamily="18" charset="0"/>
                <a:ea typeface="宋体" pitchFamily="2" charset="-122"/>
              </a:rPr>
              <a:t>QWidget</a:t>
            </a:r>
            <a:r>
              <a:rPr kumimoji="1" lang="zh-CN" altLang="zh-CN" sz="2000" b="1">
                <a:solidFill>
                  <a:prstClr val="black"/>
                </a:solidFill>
                <a:latin typeface="Times New Roman" pitchFamily="18" charset="0"/>
                <a:ea typeface="宋体" pitchFamily="2" charset="-122"/>
              </a:rPr>
              <a:t>类的文档中而不是出现在</a:t>
            </a:r>
            <a:r>
              <a:rPr kumimoji="1" lang="en-US" altLang="zh-CN" sz="2000" b="1">
                <a:solidFill>
                  <a:prstClr val="black"/>
                </a:solidFill>
                <a:latin typeface="Times New Roman" pitchFamily="18" charset="0"/>
                <a:ea typeface="宋体" pitchFamily="2" charset="-122"/>
              </a:rPr>
              <a:t>QPushButton</a:t>
            </a:r>
            <a:r>
              <a:rPr kumimoji="1" lang="zh-CN" altLang="zh-CN" sz="2000" b="1">
                <a:solidFill>
                  <a:prstClr val="black"/>
                </a:solidFill>
                <a:latin typeface="Times New Roman" pitchFamily="18" charset="0"/>
                <a:ea typeface="宋体" pitchFamily="2" charset="-122"/>
              </a:rPr>
              <a:t>类的文档中。</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地址为</a:t>
            </a:r>
            <a:r>
              <a:rPr kumimoji="1" lang="en-US" altLang="zh-CN" sz="2000" b="1">
                <a:solidFill>
                  <a:prstClr val="black"/>
                </a:solidFill>
                <a:latin typeface="Times New Roman" pitchFamily="18" charset="0"/>
                <a:ea typeface="宋体" pitchFamily="2" charset="-122"/>
              </a:rPr>
              <a:t>http://qt-project.org/doc/qt-5.1/qtdoc/index.html</a:t>
            </a:r>
            <a:r>
              <a:rPr kumimoji="1" lang="zh-CN" altLang="zh-CN" sz="2000" b="1">
                <a:solidFill>
                  <a:prstClr val="black"/>
                </a:solidFill>
                <a:latin typeface="Times New Roman" pitchFamily="18" charset="0"/>
                <a:ea typeface="宋体" pitchFamily="2" charset="-122"/>
              </a:rPr>
              <a:t>的网站中包含有</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的当前版和一些早期版本的在线参考文档。</a:t>
            </a:r>
          </a:p>
        </p:txBody>
      </p:sp>
    </p:spTree>
    <p:extLst>
      <p:ext uri="{BB962C8B-B14F-4D97-AF65-F5344CB8AC3E}">
        <p14:creationId xmlns:p14="http://schemas.microsoft.com/office/powerpoint/2010/main" val="6621521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64515" name="Picture 5" descr="图X-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33375"/>
            <a:ext cx="8208962" cy="594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70055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4530" name="Text Box 2"/>
          <p:cNvSpPr txBox="1">
            <a:spLocks noChangeArrowheads="1"/>
          </p:cNvSpPr>
          <p:nvPr/>
        </p:nvSpPr>
        <p:spPr bwMode="auto">
          <a:xfrm>
            <a:off x="611188" y="1484313"/>
            <a:ext cx="80010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eaLnBrk="1" fontAlgn="base" hangingPunct="1">
              <a:lnSpc>
                <a:spcPct val="180000"/>
              </a:lnSpc>
              <a:spcBef>
                <a:spcPct val="0"/>
              </a:spcBef>
              <a:spcAft>
                <a:spcPct val="0"/>
              </a:spcAft>
            </a:pPr>
            <a:r>
              <a:rPr lang="en-US" altLang="zh-CN" sz="2400"/>
              <a:t>Qt</a:t>
            </a:r>
            <a:r>
              <a:rPr lang="zh-CN" altLang="en-US" sz="2400"/>
              <a:t>应用领域和范围广泛。</a:t>
            </a:r>
            <a:endParaRPr lang="zh-CN" altLang="en-US" sz="2400">
              <a:solidFill>
                <a:srgbClr val="C00000"/>
              </a:solidFill>
            </a:endParaRPr>
          </a:p>
        </p:txBody>
      </p:sp>
      <p:sp>
        <p:nvSpPr>
          <p:cNvPr id="534531" name="Text Box 3"/>
          <p:cNvSpPr txBox="1">
            <a:spLocks noChangeArrowheads="1"/>
          </p:cNvSpPr>
          <p:nvPr/>
        </p:nvSpPr>
        <p:spPr bwMode="auto">
          <a:xfrm>
            <a:off x="250825" y="2565400"/>
            <a:ext cx="8137525"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50000"/>
              </a:lnSpc>
              <a:spcBef>
                <a:spcPct val="0"/>
              </a:spcBef>
              <a:spcAft>
                <a:spcPct val="0"/>
              </a:spcAft>
            </a:pPr>
            <a:r>
              <a:rPr lang="en-US" altLang="zh-CN" sz="2400"/>
              <a:t>                </a:t>
            </a:r>
            <a:r>
              <a:rPr lang="zh-CN" altLang="zh-CN" sz="2400">
                <a:solidFill>
                  <a:prstClr val="black"/>
                </a:solidFill>
              </a:rPr>
              <a:t>三维动画工具、数字电影处理软件、自动化电路设计系统</a:t>
            </a:r>
            <a:r>
              <a:rPr lang="en-US" altLang="zh-CN" sz="2400">
                <a:solidFill>
                  <a:prstClr val="black"/>
                </a:solidFill>
              </a:rPr>
              <a:t>(</a:t>
            </a:r>
            <a:r>
              <a:rPr lang="zh-CN" altLang="zh-CN" sz="2400">
                <a:solidFill>
                  <a:prstClr val="black"/>
                </a:solidFill>
              </a:rPr>
              <a:t>用于芯片设计</a:t>
            </a:r>
            <a:r>
              <a:rPr lang="en-US" altLang="zh-CN" sz="2400">
                <a:solidFill>
                  <a:prstClr val="black"/>
                </a:solidFill>
              </a:rPr>
              <a:t>)</a:t>
            </a:r>
            <a:r>
              <a:rPr lang="zh-CN" altLang="zh-CN" sz="2400">
                <a:solidFill>
                  <a:prstClr val="black"/>
                </a:solidFill>
              </a:rPr>
              <a:t>、油气资源勘探、金融服务以及医学成像等，都可以基于</a:t>
            </a:r>
            <a:r>
              <a:rPr lang="en-US" altLang="zh-CN" sz="2400">
                <a:solidFill>
                  <a:prstClr val="black"/>
                </a:solidFill>
              </a:rPr>
              <a:t>Qt</a:t>
            </a:r>
            <a:r>
              <a:rPr lang="zh-CN" altLang="zh-CN" sz="2400">
                <a:solidFill>
                  <a:prstClr val="black"/>
                </a:solidFill>
              </a:rPr>
              <a:t>构建而成。</a:t>
            </a:r>
            <a:endParaRPr lang="zh-CN" altLang="en-US" sz="2400">
              <a:solidFill>
                <a:prstClr val="black"/>
              </a:solidFill>
            </a:endParaRPr>
          </a:p>
        </p:txBody>
      </p:sp>
      <p:sp>
        <p:nvSpPr>
          <p:cNvPr id="10244" name="Rectangle 5"/>
          <p:cNvSpPr>
            <a:spLocks noGrp="1" noChangeArrowheads="1"/>
          </p:cNvSpPr>
          <p:nvPr>
            <p:ph type="ctrTitle"/>
          </p:nvPr>
        </p:nvSpPr>
        <p:spPr bwMode="auto">
          <a:xfrm>
            <a:off x="534988" y="381000"/>
            <a:ext cx="5561012" cy="685800"/>
          </a:xfrm>
        </p:spPr>
        <p:txBody>
          <a:bodyPr wrap="square" numCol="1" compatLnSpc="1">
            <a:prstTxWarp prst="textNoShape">
              <a:avLst/>
            </a:prstTxWarp>
          </a:bodyPr>
          <a:lstStyle/>
          <a:p>
            <a:pPr marL="182563"/>
            <a:r>
              <a:rPr lang="en-US" altLang="zh-CN" sz="2800" smtClean="0">
                <a:solidFill>
                  <a:srgbClr val="CC3300"/>
                </a:solidFill>
                <a:effectLst/>
                <a:latin typeface="楷体_GB2312" pitchFamily="49" charset="-122"/>
                <a:ea typeface="楷体_GB2312" pitchFamily="49" charset="-122"/>
              </a:rPr>
              <a:t>Qt C++</a:t>
            </a:r>
            <a:r>
              <a:rPr lang="zh-CN" altLang="en-US" sz="2800" smtClean="0">
                <a:solidFill>
                  <a:srgbClr val="CC3300"/>
                </a:solidFill>
                <a:effectLst/>
                <a:latin typeface="楷体_GB2312" pitchFamily="49" charset="-122"/>
                <a:ea typeface="楷体_GB2312" pitchFamily="49" charset="-122"/>
              </a:rPr>
              <a:t>程序开发优点之四</a:t>
            </a:r>
          </a:p>
        </p:txBody>
      </p:sp>
    </p:spTree>
    <p:extLst>
      <p:ext uri="{BB962C8B-B14F-4D97-AF65-F5344CB8AC3E}">
        <p14:creationId xmlns:p14="http://schemas.microsoft.com/office/powerpoint/2010/main" val="37070334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34530"/>
                                        </p:tgtEl>
                                        <p:attrNameLst>
                                          <p:attrName>style.visibility</p:attrName>
                                        </p:attrNameLst>
                                      </p:cBhvr>
                                      <p:to>
                                        <p:strVal val="visible"/>
                                      </p:to>
                                    </p:set>
                                    <p:animEffect transition="in" filter="checkerboard(across)">
                                      <p:cBhvr>
                                        <p:cTn id="7" dur="500"/>
                                        <p:tgtEl>
                                          <p:spTgt spid="534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34531"/>
                                        </p:tgtEl>
                                        <p:attrNameLst>
                                          <p:attrName>style.visibility</p:attrName>
                                        </p:attrNameLst>
                                      </p:cBhvr>
                                      <p:to>
                                        <p:strVal val="visible"/>
                                      </p:to>
                                    </p:set>
                                    <p:animEffect transition="in" filter="checkerboard(across)">
                                      <p:cBhvr>
                                        <p:cTn id="12" dur="500"/>
                                        <p:tgtEl>
                                          <p:spTgt spid="534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4530" grpId="0" autoUpdateAnimBg="0"/>
      <p:bldP spid="534531"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1.5.2  </a:t>
            </a:r>
            <a:r>
              <a:rPr lang="zh-CN" altLang="zh-CN" sz="2400" b="1" dirty="0" smtClean="0">
                <a:solidFill>
                  <a:srgbClr val="C00000"/>
                </a:solidFill>
              </a:rPr>
              <a:t>帮助文件的打开及使用源代码编辑器</a:t>
            </a:r>
          </a:p>
        </p:txBody>
      </p:sp>
      <p:sp>
        <p:nvSpPr>
          <p:cNvPr id="65540" name="矩形 5"/>
          <p:cNvSpPr>
            <a:spLocks noChangeArrowheads="1"/>
          </p:cNvSpPr>
          <p:nvPr/>
        </p:nvSpPr>
        <p:spPr bwMode="auto">
          <a:xfrm>
            <a:off x="468313" y="908050"/>
            <a:ext cx="8280400" cy="471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zh-CN" altLang="zh-CN" sz="2000" b="1">
                <a:solidFill>
                  <a:prstClr val="black"/>
                </a:solidFill>
                <a:latin typeface="Times New Roman" pitchFamily="18" charset="0"/>
                <a:ea typeface="宋体" pitchFamily="2" charset="-122"/>
              </a:rPr>
              <a:t>使用</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进行程序设计时，</a:t>
            </a:r>
            <a:r>
              <a:rPr kumimoji="1" lang="zh-CN" altLang="zh-CN" sz="2000" b="1">
                <a:solidFill>
                  <a:srgbClr val="FF0000"/>
                </a:solidFill>
                <a:latin typeface="Times New Roman" pitchFamily="18" charset="0"/>
                <a:ea typeface="宋体" pitchFamily="2" charset="-122"/>
              </a:rPr>
              <a:t>有四种方法</a:t>
            </a:r>
            <a:r>
              <a:rPr kumimoji="1" lang="zh-CN" altLang="zh-CN" sz="2000" b="1">
                <a:solidFill>
                  <a:prstClr val="black"/>
                </a:solidFill>
                <a:latin typeface="Times New Roman" pitchFamily="18" charset="0"/>
                <a:ea typeface="宋体" pitchFamily="2" charset="-122"/>
              </a:rPr>
              <a:t>可以获取帮助。</a:t>
            </a:r>
          </a:p>
          <a:p>
            <a:pPr algn="just" fontAlgn="base">
              <a:spcBef>
                <a:spcPct val="0"/>
              </a:spcBef>
              <a:spcAft>
                <a:spcPct val="0"/>
              </a:spcAft>
            </a:pPr>
            <a:r>
              <a:rPr kumimoji="1" lang="zh-CN" altLang="zh-CN" sz="2000" b="1">
                <a:solidFill>
                  <a:srgbClr val="FF0000"/>
                </a:solidFill>
                <a:latin typeface="Times New Roman" pitchFamily="18" charset="0"/>
                <a:ea typeface="宋体" pitchFamily="2" charset="-122"/>
              </a:rPr>
              <a:t>（</a:t>
            </a:r>
            <a:r>
              <a:rPr kumimoji="1" lang="en-US" altLang="zh-CN" sz="2000" b="1">
                <a:solidFill>
                  <a:srgbClr val="FF0000"/>
                </a:solidFill>
                <a:latin typeface="Times New Roman" pitchFamily="18" charset="0"/>
                <a:ea typeface="宋体" pitchFamily="2" charset="-122"/>
              </a:rPr>
              <a:t>1</a:t>
            </a:r>
            <a:r>
              <a:rPr kumimoji="1" lang="zh-CN" altLang="zh-CN" sz="2000" b="1">
                <a:solidFill>
                  <a:srgbClr val="FF0000"/>
                </a:solidFill>
                <a:latin typeface="Times New Roman" pitchFamily="18" charset="0"/>
                <a:ea typeface="宋体" pitchFamily="2" charset="-122"/>
              </a:rPr>
              <a:t>）</a:t>
            </a:r>
            <a:r>
              <a:rPr kumimoji="1" lang="en-US" altLang="zh-CN" sz="2000" b="1">
                <a:solidFill>
                  <a:srgbClr val="FF0000"/>
                </a:solidFill>
                <a:latin typeface="Times New Roman" pitchFamily="18" charset="0"/>
                <a:ea typeface="宋体" pitchFamily="2" charset="-122"/>
              </a:rPr>
              <a:t>F1</a:t>
            </a:r>
            <a:r>
              <a:rPr kumimoji="1" lang="zh-CN" altLang="zh-CN" sz="2000" b="1">
                <a:solidFill>
                  <a:srgbClr val="FF0000"/>
                </a:solidFill>
                <a:latin typeface="Times New Roman" pitchFamily="18" charset="0"/>
                <a:ea typeface="宋体" pitchFamily="2" charset="-122"/>
              </a:rPr>
              <a:t>键帮助</a:t>
            </a:r>
          </a:p>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单击一个字符或使某个词组选中接着按下</a:t>
            </a:r>
            <a:r>
              <a:rPr kumimoji="1" lang="en-US" altLang="zh-CN" sz="2000" b="1">
                <a:solidFill>
                  <a:prstClr val="black"/>
                </a:solidFill>
                <a:latin typeface="Times New Roman" pitchFamily="18" charset="0"/>
                <a:ea typeface="宋体" pitchFamily="2" charset="-122"/>
              </a:rPr>
              <a:t>F1</a:t>
            </a:r>
            <a:r>
              <a:rPr kumimoji="1" lang="zh-CN" altLang="zh-CN" sz="2000" b="1">
                <a:solidFill>
                  <a:prstClr val="black"/>
                </a:solidFill>
                <a:latin typeface="Times New Roman" pitchFamily="18" charset="0"/>
                <a:ea typeface="宋体" pitchFamily="2" charset="-122"/>
              </a:rPr>
              <a:t>键。如果某个字符或词组在</a:t>
            </a:r>
            <a:r>
              <a:rPr kumimoji="1" lang="en-US" altLang="zh-CN" sz="2000" b="1">
                <a:solidFill>
                  <a:prstClr val="black"/>
                </a:solidFill>
                <a:latin typeface="Times New Roman" pitchFamily="18" charset="0"/>
                <a:ea typeface="宋体" pitchFamily="2" charset="-122"/>
              </a:rPr>
              <a:t>Help</a:t>
            </a:r>
            <a:r>
              <a:rPr kumimoji="1" lang="zh-CN" altLang="zh-CN" sz="2000" b="1">
                <a:solidFill>
                  <a:prstClr val="black"/>
                </a:solidFill>
                <a:latin typeface="Times New Roman" pitchFamily="18" charset="0"/>
                <a:ea typeface="宋体" pitchFamily="2" charset="-122"/>
              </a:rPr>
              <a:t>的索引中，帮助系统将打开某个特定的主题，提供上下文帮助。在源代码编辑器窗口可以使用</a:t>
            </a:r>
            <a:r>
              <a:rPr kumimoji="1" lang="en-US" altLang="zh-CN" sz="2000" b="1">
                <a:solidFill>
                  <a:prstClr val="black"/>
                </a:solidFill>
                <a:latin typeface="Times New Roman" pitchFamily="18" charset="0"/>
                <a:ea typeface="宋体" pitchFamily="2" charset="-122"/>
              </a:rPr>
              <a:t>F1</a:t>
            </a:r>
            <a:r>
              <a:rPr kumimoji="1" lang="zh-CN" altLang="zh-CN" sz="2000" b="1">
                <a:solidFill>
                  <a:prstClr val="black"/>
                </a:solidFill>
                <a:latin typeface="Times New Roman" pitchFamily="18" charset="0"/>
                <a:ea typeface="宋体" pitchFamily="2" charset="-122"/>
              </a:rPr>
              <a:t>键帮助。</a:t>
            </a:r>
          </a:p>
          <a:p>
            <a:pPr algn="just" fontAlgn="base">
              <a:spcBef>
                <a:spcPct val="0"/>
              </a:spcBef>
              <a:spcAft>
                <a:spcPct val="0"/>
              </a:spcAft>
            </a:pPr>
            <a:r>
              <a:rPr kumimoji="1" lang="zh-CN" altLang="zh-CN" sz="2000" b="1">
                <a:solidFill>
                  <a:srgbClr val="FF0000"/>
                </a:solidFill>
                <a:latin typeface="Times New Roman" pitchFamily="18" charset="0"/>
                <a:ea typeface="宋体" pitchFamily="2" charset="-122"/>
              </a:rPr>
              <a:t>（</a:t>
            </a:r>
            <a:r>
              <a:rPr kumimoji="1" lang="en-US" altLang="zh-CN" sz="2000" b="1">
                <a:solidFill>
                  <a:srgbClr val="FF0000"/>
                </a:solidFill>
                <a:latin typeface="Times New Roman" pitchFamily="18" charset="0"/>
                <a:ea typeface="宋体" pitchFamily="2" charset="-122"/>
              </a:rPr>
              <a:t>2</a:t>
            </a:r>
            <a:r>
              <a:rPr kumimoji="1" lang="zh-CN" altLang="zh-CN" sz="2000" b="1">
                <a:solidFill>
                  <a:srgbClr val="FF0000"/>
                </a:solidFill>
                <a:latin typeface="Times New Roman" pitchFamily="18" charset="0"/>
                <a:ea typeface="宋体" pitchFamily="2" charset="-122"/>
              </a:rPr>
              <a:t>）目录表</a:t>
            </a:r>
          </a:p>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点击</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“帮助”菜单下的“目录”子菜单，就打开了帮助文档的目录表，利用帮助系统提供的目录表，可以跳过不需要的章节内容，直接到达需要阅读的帮助主题。</a:t>
            </a:r>
          </a:p>
          <a:p>
            <a:pPr algn="just" fontAlgn="base">
              <a:spcBef>
                <a:spcPct val="0"/>
              </a:spcBef>
              <a:spcAft>
                <a:spcPct val="0"/>
              </a:spcAft>
            </a:pPr>
            <a:r>
              <a:rPr kumimoji="1" lang="zh-CN" altLang="zh-CN" sz="2000" b="1">
                <a:solidFill>
                  <a:srgbClr val="FF0000"/>
                </a:solidFill>
                <a:latin typeface="Times New Roman" pitchFamily="18" charset="0"/>
                <a:ea typeface="宋体" pitchFamily="2" charset="-122"/>
              </a:rPr>
              <a:t>（</a:t>
            </a:r>
            <a:r>
              <a:rPr kumimoji="1" lang="en-US" altLang="zh-CN" sz="2000" b="1">
                <a:solidFill>
                  <a:srgbClr val="FF0000"/>
                </a:solidFill>
                <a:latin typeface="Times New Roman" pitchFamily="18" charset="0"/>
                <a:ea typeface="宋体" pitchFamily="2" charset="-122"/>
              </a:rPr>
              <a:t>3</a:t>
            </a:r>
            <a:r>
              <a:rPr kumimoji="1" lang="zh-CN" altLang="zh-CN" sz="2000" b="1">
                <a:solidFill>
                  <a:srgbClr val="FF0000"/>
                </a:solidFill>
                <a:latin typeface="Times New Roman" pitchFamily="18" charset="0"/>
                <a:ea typeface="宋体" pitchFamily="2" charset="-122"/>
              </a:rPr>
              <a:t>）帮助索引</a:t>
            </a:r>
          </a:p>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点击</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“帮助”菜单下的“索引”子菜单，可以使用系统提供的帮助索引寻求帮助。</a:t>
            </a:r>
          </a:p>
          <a:p>
            <a:pPr algn="just" fontAlgn="base">
              <a:spcBef>
                <a:spcPct val="0"/>
              </a:spcBef>
              <a:spcAft>
                <a:spcPct val="0"/>
              </a:spcAft>
            </a:pPr>
            <a:r>
              <a:rPr kumimoji="1" lang="zh-CN" altLang="zh-CN" sz="2000" b="1">
                <a:solidFill>
                  <a:srgbClr val="FF0000"/>
                </a:solidFill>
                <a:latin typeface="Times New Roman" pitchFamily="18" charset="0"/>
                <a:ea typeface="宋体" pitchFamily="2" charset="-122"/>
              </a:rPr>
              <a:t>（</a:t>
            </a:r>
            <a:r>
              <a:rPr kumimoji="1" lang="en-US" altLang="zh-CN" sz="2000" b="1">
                <a:solidFill>
                  <a:srgbClr val="FF0000"/>
                </a:solidFill>
                <a:latin typeface="Times New Roman" pitchFamily="18" charset="0"/>
                <a:ea typeface="宋体" pitchFamily="2" charset="-122"/>
              </a:rPr>
              <a:t>4</a:t>
            </a:r>
            <a:r>
              <a:rPr kumimoji="1" lang="zh-CN" altLang="zh-CN" sz="2000" b="1">
                <a:solidFill>
                  <a:srgbClr val="FF0000"/>
                </a:solidFill>
                <a:latin typeface="Times New Roman" pitchFamily="18" charset="0"/>
                <a:ea typeface="宋体" pitchFamily="2" charset="-122"/>
              </a:rPr>
              <a:t>）全文查找功能帮助</a:t>
            </a:r>
          </a:p>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系统允许联机查找任何内容，包括所需的</a:t>
            </a:r>
            <a:r>
              <a:rPr kumimoji="1" lang="en-US" altLang="zh-CN" sz="2000" b="1">
                <a:solidFill>
                  <a:prstClr val="black"/>
                </a:solidFill>
                <a:latin typeface="Times New Roman" pitchFamily="18" charset="0"/>
                <a:ea typeface="宋体" pitchFamily="2" charset="-122"/>
              </a:rPr>
              <a:t>1000</a:t>
            </a:r>
            <a:r>
              <a:rPr kumimoji="1" lang="zh-CN" altLang="zh-CN" sz="2000" b="1">
                <a:solidFill>
                  <a:prstClr val="black"/>
                </a:solidFill>
                <a:latin typeface="Times New Roman" pitchFamily="18" charset="0"/>
                <a:ea typeface="宋体" pitchFamily="2" charset="-122"/>
              </a:rPr>
              <a:t>多个相关的主题。当利用帮助索引找不到所需的内容时，采用全文搜索查找是唯一可行的方法。</a:t>
            </a:r>
          </a:p>
        </p:txBody>
      </p:sp>
    </p:spTree>
    <p:extLst>
      <p:ext uri="{BB962C8B-B14F-4D97-AF65-F5344CB8AC3E}">
        <p14:creationId xmlns:p14="http://schemas.microsoft.com/office/powerpoint/2010/main" val="19553849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333375"/>
            <a:ext cx="8431213" cy="609600"/>
          </a:xfrm>
        </p:spPr>
        <p:txBody>
          <a:bodyPr/>
          <a:lstStyle/>
          <a:p>
            <a:pPr algn="just"/>
            <a:r>
              <a:rPr lang="en-US" altLang="zh-CN" sz="2400" b="1" dirty="0" smtClean="0">
                <a:solidFill>
                  <a:srgbClr val="C00000"/>
                </a:solidFill>
              </a:rPr>
              <a:t>1.5.3  </a:t>
            </a:r>
            <a:r>
              <a:rPr lang="zh-CN" altLang="zh-CN" sz="2400" b="1" dirty="0" smtClean="0">
                <a:solidFill>
                  <a:srgbClr val="C00000"/>
                </a:solidFill>
              </a:rPr>
              <a:t>缩小查找范围</a:t>
            </a:r>
          </a:p>
        </p:txBody>
      </p:sp>
      <p:sp>
        <p:nvSpPr>
          <p:cNvPr id="66564" name="矩形 5"/>
          <p:cNvSpPr>
            <a:spLocks noChangeArrowheads="1"/>
          </p:cNvSpPr>
          <p:nvPr/>
        </p:nvSpPr>
        <p:spPr bwMode="auto">
          <a:xfrm>
            <a:off x="468313" y="908050"/>
            <a:ext cx="82804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zh-CN" altLang="zh-CN" sz="2000" b="1">
                <a:solidFill>
                  <a:srgbClr val="FF0000"/>
                </a:solidFill>
                <a:latin typeface="Times New Roman" pitchFamily="18" charset="0"/>
                <a:ea typeface="宋体" pitchFamily="2" charset="-122"/>
              </a:rPr>
              <a:t>几种加快搜索的方法：</a:t>
            </a:r>
          </a:p>
          <a:p>
            <a:pPr algn="just" fontAlgn="base">
              <a:spcBef>
                <a:spcPct val="0"/>
              </a:spcBef>
              <a:spcAft>
                <a:spcPct val="0"/>
              </a:spcAft>
            </a:pPr>
            <a:r>
              <a:rPr kumimoji="1" lang="en-US" altLang="zh-CN" sz="2000" b="1">
                <a:solidFill>
                  <a:srgbClr val="FF0000"/>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1</a:t>
            </a:r>
            <a:r>
              <a:rPr kumimoji="1" lang="zh-CN" altLang="zh-CN" sz="2000" b="1">
                <a:solidFill>
                  <a:prstClr val="black"/>
                </a:solidFill>
                <a:latin typeface="Times New Roman" pitchFamily="18" charset="0"/>
                <a:ea typeface="宋体" pitchFamily="2" charset="-122"/>
              </a:rPr>
              <a:t>）采用某些特定的关键字或词组进行查找。目前</a:t>
            </a:r>
            <a:r>
              <a:rPr kumimoji="1" lang="en-US" altLang="zh-CN" sz="2000" b="1">
                <a:solidFill>
                  <a:prstClr val="black"/>
                </a:solidFill>
                <a:latin typeface="Times New Roman" pitchFamily="18" charset="0"/>
                <a:ea typeface="宋体" pitchFamily="2" charset="-122"/>
              </a:rPr>
              <a:t>Qt Creator</a:t>
            </a:r>
            <a:r>
              <a:rPr kumimoji="1" lang="zh-CN" altLang="zh-CN" sz="2000" b="1">
                <a:solidFill>
                  <a:prstClr val="black"/>
                </a:solidFill>
                <a:latin typeface="Times New Roman" pitchFamily="18" charset="0"/>
                <a:ea typeface="宋体" pitchFamily="2" charset="-122"/>
              </a:rPr>
              <a:t>帮助文档的一个发展趋势，就是尽量采用某些特定的关键字或更长一些的短语作为索引项，这样可以显著地提高索引查找的效率。</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2</a:t>
            </a:r>
            <a:r>
              <a:rPr kumimoji="1" lang="zh-CN" altLang="zh-CN" sz="2000" b="1">
                <a:solidFill>
                  <a:prstClr val="black"/>
                </a:solidFill>
                <a:latin typeface="Times New Roman" pitchFamily="18" charset="0"/>
                <a:ea typeface="宋体" pitchFamily="2" charset="-122"/>
              </a:rPr>
              <a:t>）当采用索引进行查找时，由于每次查找到的相关内容比较多，有时可能同时找到</a:t>
            </a:r>
            <a:r>
              <a:rPr kumimoji="1" lang="en-US" altLang="zh-CN" sz="2000" b="1">
                <a:solidFill>
                  <a:prstClr val="black"/>
                </a:solidFill>
                <a:latin typeface="Times New Roman" pitchFamily="18" charset="0"/>
                <a:ea typeface="宋体" pitchFamily="2" charset="-122"/>
              </a:rPr>
              <a:t> 20</a:t>
            </a:r>
            <a:r>
              <a:rPr kumimoji="1" lang="zh-CN" altLang="zh-CN" sz="2000" b="1">
                <a:solidFill>
                  <a:prstClr val="black"/>
                </a:solidFill>
                <a:latin typeface="Times New Roman" pitchFamily="18" charset="0"/>
                <a:ea typeface="宋体" pitchFamily="2" charset="-122"/>
              </a:rPr>
              <a:t>多个主题，因此对每个主题都要仔细地查看，可以通过最大化</a:t>
            </a:r>
            <a:r>
              <a:rPr kumimoji="1" lang="en-US" altLang="zh-CN" sz="2000" b="1">
                <a:solidFill>
                  <a:prstClr val="black"/>
                </a:solidFill>
                <a:latin typeface="Times New Roman" pitchFamily="18" charset="0"/>
                <a:ea typeface="宋体" pitchFamily="2" charset="-122"/>
              </a:rPr>
              <a:t>Help</a:t>
            </a:r>
            <a:r>
              <a:rPr kumimoji="1" lang="zh-CN" altLang="zh-CN" sz="2000" b="1">
                <a:solidFill>
                  <a:prstClr val="black"/>
                </a:solidFill>
                <a:latin typeface="Times New Roman" pitchFamily="18" charset="0"/>
                <a:ea typeface="宋体" pitchFamily="2" charset="-122"/>
              </a:rPr>
              <a:t>窗口来查看更多的主题。</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3</a:t>
            </a:r>
            <a:r>
              <a:rPr kumimoji="1" lang="zh-CN" altLang="zh-CN" sz="2000" b="1">
                <a:solidFill>
                  <a:prstClr val="black"/>
                </a:solidFill>
                <a:latin typeface="Times New Roman" pitchFamily="18" charset="0"/>
                <a:ea typeface="宋体" pitchFamily="2" charset="-122"/>
              </a:rPr>
              <a:t>）同时采用多个同义词或近义词进行查找，如</a:t>
            </a:r>
            <a:r>
              <a:rPr kumimoji="1" lang="en-US" altLang="zh-CN" sz="2000" b="1">
                <a:solidFill>
                  <a:prstClr val="black"/>
                </a:solidFill>
                <a:latin typeface="Times New Roman" pitchFamily="18" charset="0"/>
                <a:ea typeface="宋体" pitchFamily="2" charset="-122"/>
              </a:rPr>
              <a:t>serialization</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files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storing data</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storing objects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writing to a file</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persistence</a:t>
            </a:r>
            <a:r>
              <a:rPr kumimoji="1" lang="zh-CN" altLang="zh-CN" sz="2000" b="1">
                <a:solidFill>
                  <a:prstClr val="black"/>
                </a:solidFill>
                <a:latin typeface="Times New Roman" pitchFamily="18" charset="0"/>
                <a:ea typeface="宋体" pitchFamily="2" charset="-122"/>
              </a:rPr>
              <a:t>，用户可以综合利用上述各种方法进行查询。</a:t>
            </a:r>
          </a:p>
          <a:p>
            <a:pPr algn="just" fontAlgn="base">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4</a:t>
            </a:r>
            <a:r>
              <a:rPr kumimoji="1" lang="zh-CN" altLang="zh-CN" sz="2000" b="1">
                <a:solidFill>
                  <a:prstClr val="black"/>
                </a:solidFill>
                <a:latin typeface="Times New Roman" pitchFamily="18" charset="0"/>
                <a:ea typeface="宋体" pitchFamily="2" charset="-122"/>
              </a:rPr>
              <a:t>）在</a:t>
            </a:r>
            <a:r>
              <a:rPr kumimoji="1" lang="en-US" altLang="zh-CN" sz="2000" b="1">
                <a:solidFill>
                  <a:prstClr val="black"/>
                </a:solidFill>
                <a:latin typeface="Times New Roman" pitchFamily="18" charset="0"/>
                <a:ea typeface="宋体" pitchFamily="2" charset="-122"/>
              </a:rPr>
              <a:t>demo</a:t>
            </a:r>
            <a:r>
              <a:rPr kumimoji="1" lang="zh-CN" altLang="zh-CN" sz="2000" b="1">
                <a:solidFill>
                  <a:prstClr val="black"/>
                </a:solidFill>
                <a:latin typeface="Times New Roman" pitchFamily="18" charset="0"/>
                <a:ea typeface="宋体" pitchFamily="2" charset="-122"/>
              </a:rPr>
              <a:t>中是一系列可以用来编译和运行的程序。它采用示例程序演示了大量程序设计基础知识和高级技巧。</a:t>
            </a:r>
          </a:p>
        </p:txBody>
      </p:sp>
    </p:spTree>
    <p:extLst>
      <p:ext uri="{BB962C8B-B14F-4D97-AF65-F5344CB8AC3E}">
        <p14:creationId xmlns:p14="http://schemas.microsoft.com/office/powerpoint/2010/main" val="18407614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1196975"/>
            <a:ext cx="8431213" cy="609600"/>
          </a:xfrm>
        </p:spPr>
        <p:txBody>
          <a:bodyPr/>
          <a:lstStyle/>
          <a:p>
            <a:pPr algn="just"/>
            <a:r>
              <a:rPr lang="en-US" altLang="zh-CN" sz="2400" b="1" dirty="0" smtClean="0">
                <a:solidFill>
                  <a:srgbClr val="C00000"/>
                </a:solidFill>
              </a:rPr>
              <a:t>1.6.1  Windows</a:t>
            </a:r>
            <a:r>
              <a:rPr lang="zh-CN" altLang="zh-CN" sz="2400" b="1" dirty="0" smtClean="0">
                <a:solidFill>
                  <a:srgbClr val="C00000"/>
                </a:solidFill>
              </a:rPr>
              <a:t>平台下使用</a:t>
            </a:r>
            <a:r>
              <a:rPr lang="en-US" altLang="zh-CN" sz="2400" b="1" dirty="0" err="1" smtClean="0">
                <a:solidFill>
                  <a:srgbClr val="C00000"/>
                </a:solidFill>
              </a:rPr>
              <a:t>Qt</a:t>
            </a:r>
            <a:r>
              <a:rPr lang="zh-CN" altLang="en-US" sz="2400" b="1" dirty="0" smtClean="0">
                <a:solidFill>
                  <a:srgbClr val="C00000"/>
                </a:solidFill>
              </a:rPr>
              <a:t>第</a:t>
            </a:r>
            <a:r>
              <a:rPr lang="en-US" altLang="zh-CN" sz="2400" b="1" dirty="0" smtClean="0">
                <a:solidFill>
                  <a:srgbClr val="C00000"/>
                </a:solidFill>
              </a:rPr>
              <a:t>4</a:t>
            </a:r>
            <a:r>
              <a:rPr lang="zh-CN" altLang="en-US" sz="2400" b="1" dirty="0" smtClean="0">
                <a:solidFill>
                  <a:srgbClr val="C00000"/>
                </a:solidFill>
              </a:rPr>
              <a:t>版</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sp>
        <p:nvSpPr>
          <p:cNvPr id="533509" name="Rectangle 5"/>
          <p:cNvSpPr>
            <a:spLocks noGrp="1" noChangeArrowheads="1"/>
          </p:cNvSpPr>
          <p:nvPr>
            <p:ph type="ctrTitle"/>
          </p:nvPr>
        </p:nvSpPr>
        <p:spPr>
          <a:xfrm>
            <a:off x="611188" y="333375"/>
            <a:ext cx="7416800"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1.6  </a:t>
            </a:r>
            <a:r>
              <a:rPr lang="zh-CN" altLang="zh-CN" sz="2400" dirty="0">
                <a:solidFill>
                  <a:srgbClr val="FF0000"/>
                </a:solidFill>
                <a:latin typeface="+mn-lt"/>
                <a:ea typeface="+mn-ea"/>
                <a:cs typeface="+mn-cs"/>
              </a:rPr>
              <a:t>使用</a:t>
            </a:r>
            <a:r>
              <a:rPr lang="en-US" altLang="zh-CN" sz="2400" dirty="0">
                <a:solidFill>
                  <a:srgbClr val="FF0000"/>
                </a:solidFill>
                <a:latin typeface="+mn-lt"/>
                <a:ea typeface="+mn-ea"/>
                <a:cs typeface="+mn-cs"/>
              </a:rPr>
              <a:t>Qt Creator</a:t>
            </a:r>
            <a:r>
              <a:rPr lang="zh-CN" altLang="zh-CN" sz="2400" dirty="0">
                <a:solidFill>
                  <a:srgbClr val="FF0000"/>
                </a:solidFill>
                <a:latin typeface="+mn-lt"/>
                <a:ea typeface="+mn-ea"/>
                <a:cs typeface="+mn-cs"/>
              </a:rPr>
              <a:t>开发</a:t>
            </a:r>
            <a:r>
              <a:rPr lang="en-US" altLang="zh-CN" sz="2400" dirty="0">
                <a:solidFill>
                  <a:srgbClr val="FF0000"/>
                </a:solidFill>
                <a:latin typeface="+mn-lt"/>
                <a:ea typeface="+mn-ea"/>
                <a:cs typeface="+mn-cs"/>
              </a:rPr>
              <a:t>C++</a:t>
            </a:r>
            <a:r>
              <a:rPr lang="zh-CN" altLang="zh-CN" sz="2400" dirty="0">
                <a:solidFill>
                  <a:srgbClr val="FF0000"/>
                </a:solidFill>
                <a:latin typeface="+mn-lt"/>
                <a:ea typeface="+mn-ea"/>
                <a:cs typeface="+mn-cs"/>
              </a:rPr>
              <a:t>语言程序</a:t>
            </a:r>
          </a:p>
        </p:txBody>
      </p:sp>
      <p:sp>
        <p:nvSpPr>
          <p:cNvPr id="67589" name="矩形 5"/>
          <p:cNvSpPr>
            <a:spLocks noChangeArrowheads="1"/>
          </p:cNvSpPr>
          <p:nvPr/>
        </p:nvSpPr>
        <p:spPr bwMode="auto">
          <a:xfrm>
            <a:off x="468313" y="1844675"/>
            <a:ext cx="80645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dirty="0">
                <a:solidFill>
                  <a:prstClr val="black"/>
                </a:solidFill>
                <a:latin typeface="Times New Roman" pitchFamily="18" charset="0"/>
                <a:ea typeface="宋体" pitchFamily="2" charset="-122"/>
              </a:rPr>
              <a:t>      </a:t>
            </a:r>
            <a:r>
              <a:rPr kumimoji="1" lang="en-US" altLang="zh-CN" sz="2000" b="1" dirty="0">
                <a:solidFill>
                  <a:srgbClr val="FF0000"/>
                </a:solidFill>
                <a:latin typeface="Times New Roman" pitchFamily="18" charset="0"/>
                <a:ea typeface="宋体" pitchFamily="2" charset="-122"/>
              </a:rPr>
              <a:t>1.</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开发纯</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a:t>
            </a:r>
            <a:r>
              <a:rPr kumimoji="1" lang="zh-CN" altLang="en-US" sz="2000" b="1" dirty="0">
                <a:solidFill>
                  <a:srgbClr val="FF0000"/>
                </a:solidFill>
                <a:latin typeface="Times New Roman" pitchFamily="18" charset="0"/>
                <a:ea typeface="宋体" pitchFamily="2" charset="-122"/>
              </a:rPr>
              <a:t>控制台</a:t>
            </a:r>
            <a:r>
              <a:rPr kumimoji="1" lang="zh-CN" altLang="zh-CN" sz="2000" b="1" dirty="0">
                <a:solidFill>
                  <a:srgbClr val="FF0000"/>
                </a:solidFill>
                <a:latin typeface="Times New Roman" pitchFamily="18" charset="0"/>
                <a:ea typeface="宋体" pitchFamily="2" charset="-122"/>
              </a:rPr>
              <a:t>程序</a:t>
            </a:r>
            <a:endParaRPr kumimoji="1" lang="en-US" altLang="zh-CN" sz="2000" b="1" dirty="0">
              <a:solidFill>
                <a:srgbClr val="FF0000"/>
              </a:solidFill>
              <a:latin typeface="Times New Roman" pitchFamily="18" charset="0"/>
              <a:ea typeface="宋体" pitchFamily="2" charset="-122"/>
            </a:endParaRPr>
          </a:p>
          <a:p>
            <a:pPr algn="just" fontAlgn="base">
              <a:spcBef>
                <a:spcPct val="0"/>
              </a:spcBef>
              <a:spcAft>
                <a:spcPct val="0"/>
              </a:spcAft>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编一个</a:t>
            </a:r>
            <a:r>
              <a:rPr kumimoji="1" lang="en-US" altLang="zh-CN" sz="2000" b="1" dirty="0">
                <a:solidFill>
                  <a:prstClr val="black"/>
                </a:solidFill>
                <a:latin typeface="Times New Roman" pitchFamily="18" charset="0"/>
                <a:ea typeface="宋体" pitchFamily="2" charset="-122"/>
              </a:rPr>
              <a:t>C++</a:t>
            </a:r>
            <a:r>
              <a:rPr kumimoji="1" lang="zh-CN" altLang="zh-CN" sz="2000" b="1" dirty="0">
                <a:solidFill>
                  <a:prstClr val="black"/>
                </a:solidFill>
                <a:latin typeface="Times New Roman" pitchFamily="18" charset="0"/>
                <a:ea typeface="宋体" pitchFamily="2" charset="-122"/>
              </a:rPr>
              <a:t>语言程序项目，项目名称为</a:t>
            </a:r>
            <a:r>
              <a:rPr kumimoji="1" lang="en-US" altLang="zh-CN" sz="2000" b="1" dirty="0" err="1">
                <a:solidFill>
                  <a:srgbClr val="FF0000"/>
                </a:solidFill>
                <a:latin typeface="Times New Roman" pitchFamily="18" charset="0"/>
                <a:ea typeface="宋体" pitchFamily="2" charset="-122"/>
              </a:rPr>
              <a:t>Example1_1</a:t>
            </a:r>
            <a:r>
              <a:rPr kumimoji="1" lang="zh-CN" altLang="zh-CN" sz="2000" b="1" dirty="0">
                <a:solidFill>
                  <a:prstClr val="black"/>
                </a:solidFill>
                <a:latin typeface="Times New Roman" pitchFamily="18" charset="0"/>
                <a:ea typeface="宋体" pitchFamily="2" charset="-122"/>
              </a:rPr>
              <a:t>，要求程序实现在字符窗口中显示“</a:t>
            </a:r>
            <a:r>
              <a:rPr kumimoji="1" lang="en-US" altLang="zh-CN" sz="2000" b="1" dirty="0">
                <a:solidFill>
                  <a:prstClr val="black"/>
                </a:solidFill>
                <a:latin typeface="Times New Roman" pitchFamily="18" charset="0"/>
                <a:ea typeface="宋体" pitchFamily="2" charset="-122"/>
              </a:rPr>
              <a:t>Hello! Welcome to </a:t>
            </a:r>
            <a:r>
              <a:rPr kumimoji="1" lang="en-US" altLang="zh-CN" sz="2000" b="1" dirty="0" err="1">
                <a:solidFill>
                  <a:prstClr val="black"/>
                </a:solidFill>
                <a:latin typeface="Times New Roman" pitchFamily="18" charset="0"/>
                <a:ea typeface="宋体" pitchFamily="2" charset="-122"/>
              </a:rPr>
              <a:t>Qt</a:t>
            </a:r>
            <a:r>
              <a:rPr kumimoji="1" lang="en-US" altLang="zh-CN" sz="2000" b="1" dirty="0">
                <a:solidFill>
                  <a:prstClr val="black"/>
                </a:solidFill>
                <a:latin typeface="Times New Roman" pitchFamily="18" charset="0"/>
                <a:ea typeface="宋体" pitchFamily="2" charset="-122"/>
              </a:rPr>
              <a:t> World.</a:t>
            </a:r>
            <a:r>
              <a:rPr kumimoji="1" lang="zh-CN" altLang="zh-CN" sz="2000" b="1" dirty="0">
                <a:solidFill>
                  <a:prstClr val="black"/>
                </a:solidFill>
                <a:latin typeface="Times New Roman" pitchFamily="18" charset="0"/>
                <a:ea typeface="宋体" pitchFamily="2" charset="-122"/>
              </a:rPr>
              <a:t>”。</a:t>
            </a:r>
          </a:p>
        </p:txBody>
      </p:sp>
      <p:pic>
        <p:nvPicPr>
          <p:cNvPr id="67590" name="Picture 2" descr="图1-30_新建控制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997200"/>
            <a:ext cx="453707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3" descr="图1-31_纯C++语言项目"/>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2997200"/>
            <a:ext cx="3917950"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47527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68612" name="Picture 2" descr="图1-32_纯C++语言项目构建套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36613"/>
            <a:ext cx="4716463"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3" name="Picture 3" descr="图1-33_纯C++语言项目管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836613"/>
            <a:ext cx="4105275"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7" name="Rectangle 4"/>
          <p:cNvSpPr txBox="1">
            <a:spLocks noChangeArrowheads="1"/>
          </p:cNvSpPr>
          <p:nvPr/>
        </p:nvSpPr>
        <p:spPr bwMode="auto">
          <a:xfrm>
            <a:off x="0" y="0"/>
            <a:ext cx="84312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fontAlgn="base">
              <a:spcBef>
                <a:spcPct val="20000"/>
              </a:spcBef>
              <a:spcAft>
                <a:spcPts val="300"/>
              </a:spcAft>
              <a:buClr>
                <a:srgbClr val="78697B"/>
              </a:buClr>
              <a:buSzPct val="130000"/>
              <a:buFont typeface="Georgia" pitchFamily="18" charset="0"/>
              <a:buNone/>
              <a:defRPr sz="2200" kern="1200">
                <a:solidFill>
                  <a:schemeClr val="tx2"/>
                </a:solidFill>
                <a:latin typeface="+mn-lt"/>
                <a:ea typeface="+mn-ea"/>
                <a:cs typeface="+mn-cs"/>
              </a:defRPr>
            </a:lvl1pPr>
            <a:lvl2pPr marL="457200" indent="0" algn="ctr" rtl="0" fontAlgn="base">
              <a:spcBef>
                <a:spcPct val="20000"/>
              </a:spcBef>
              <a:spcAft>
                <a:spcPts val="300"/>
              </a:spcAft>
              <a:buClr>
                <a:srgbClr val="78697B"/>
              </a:buClr>
              <a:buSzPct val="130000"/>
              <a:buFont typeface="Georgia" pitchFamily="18" charset="0"/>
              <a:buNone/>
              <a:defRPr sz="2000" kern="1200">
                <a:solidFill>
                  <a:schemeClr val="tx1">
                    <a:tint val="75000"/>
                  </a:schemeClr>
                </a:solidFill>
                <a:latin typeface="+mn-lt"/>
                <a:ea typeface="+mn-ea"/>
                <a:cs typeface="+mn-cs"/>
              </a:defRPr>
            </a:lvl2pPr>
            <a:lvl3pPr marL="914400" indent="0" algn="ctr" rtl="0" fontAlgn="base">
              <a:spcBef>
                <a:spcPct val="20000"/>
              </a:spcBef>
              <a:spcAft>
                <a:spcPts val="300"/>
              </a:spcAft>
              <a:buClr>
                <a:srgbClr val="78697B"/>
              </a:buClr>
              <a:buSzPct val="130000"/>
              <a:buFont typeface="Georgia" pitchFamily="18" charset="0"/>
              <a:buNone/>
              <a:defRPr kern="1200">
                <a:solidFill>
                  <a:schemeClr val="tx1">
                    <a:tint val="75000"/>
                  </a:schemeClr>
                </a:solidFill>
                <a:latin typeface="+mn-lt"/>
                <a:ea typeface="+mn-ea"/>
                <a:cs typeface="+mn-cs"/>
              </a:defRPr>
            </a:lvl3pPr>
            <a:lvl4pPr marL="1371600" indent="0" algn="ctr" rtl="0" fontAlgn="base">
              <a:spcBef>
                <a:spcPct val="20000"/>
              </a:spcBef>
              <a:spcAft>
                <a:spcPts val="300"/>
              </a:spcAft>
              <a:buClr>
                <a:srgbClr val="78697B"/>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rtl="0" fontAlgn="base">
              <a:spcBef>
                <a:spcPct val="20000"/>
              </a:spcBef>
              <a:spcAft>
                <a:spcPts val="300"/>
              </a:spcAft>
              <a:buClr>
                <a:srgbClr val="78697B"/>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algn="just"/>
            <a:r>
              <a:rPr kumimoji="1" lang="en-US" altLang="zh-CN" sz="2400" b="1" smtClean="0">
                <a:solidFill>
                  <a:srgbClr val="C00000"/>
                </a:solidFill>
              </a:rPr>
              <a:t>1.6.1  Windows</a:t>
            </a:r>
            <a:r>
              <a:rPr kumimoji="1" lang="zh-CN" altLang="zh-CN" sz="2400" b="1" smtClean="0">
                <a:solidFill>
                  <a:srgbClr val="C00000"/>
                </a:solidFill>
              </a:rPr>
              <a:t>平台下使用</a:t>
            </a:r>
            <a:r>
              <a:rPr kumimoji="1" lang="en-US" altLang="zh-CN" sz="2400" b="1" smtClean="0">
                <a:solidFill>
                  <a:srgbClr val="C00000"/>
                </a:solidFill>
              </a:rPr>
              <a:t>Qt</a:t>
            </a:r>
            <a:r>
              <a:rPr kumimoji="1" lang="zh-CN" altLang="en-US" sz="2400" b="1" smtClean="0">
                <a:solidFill>
                  <a:srgbClr val="C00000"/>
                </a:solidFill>
              </a:rPr>
              <a:t>第</a:t>
            </a:r>
            <a:r>
              <a:rPr kumimoji="1" lang="en-US" altLang="zh-CN" sz="2400" b="1" smtClean="0">
                <a:solidFill>
                  <a:srgbClr val="C00000"/>
                </a:solidFill>
              </a:rPr>
              <a:t>4</a:t>
            </a:r>
            <a:r>
              <a:rPr kumimoji="1" lang="zh-CN" altLang="en-US" sz="2400" b="1" smtClean="0">
                <a:solidFill>
                  <a:srgbClr val="C00000"/>
                </a:solidFill>
              </a:rPr>
              <a:t>版</a:t>
            </a:r>
            <a:r>
              <a:rPr kumimoji="1" lang="zh-CN" altLang="zh-CN" sz="2400" b="1" smtClean="0">
                <a:solidFill>
                  <a:srgbClr val="C00000"/>
                </a:solidFill>
              </a:rPr>
              <a:t>开发</a:t>
            </a:r>
            <a:r>
              <a:rPr kumimoji="1" lang="en-US" altLang="zh-CN" sz="2400" b="1" smtClean="0">
                <a:solidFill>
                  <a:srgbClr val="C00000"/>
                </a:solidFill>
              </a:rPr>
              <a:t>C++</a:t>
            </a:r>
            <a:r>
              <a:rPr kumimoji="1" lang="zh-CN" altLang="zh-CN" sz="2400" b="1" smtClean="0">
                <a:solidFill>
                  <a:srgbClr val="C00000"/>
                </a:solidFill>
              </a:rPr>
              <a:t>语言程序</a:t>
            </a:r>
            <a:endParaRPr kumimoji="1" lang="zh-CN" altLang="zh-CN" sz="2400" b="1" dirty="0" smtClean="0">
              <a:solidFill>
                <a:srgbClr val="C00000"/>
              </a:solidFill>
            </a:endParaRPr>
          </a:p>
        </p:txBody>
      </p:sp>
    </p:spTree>
    <p:extLst>
      <p:ext uri="{BB962C8B-B14F-4D97-AF65-F5344CB8AC3E}">
        <p14:creationId xmlns:p14="http://schemas.microsoft.com/office/powerpoint/2010/main" val="874389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blinds(vertical)">
                                      <p:cBhvr>
                                        <p:cTn id="11"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7" grpId="0" build="p" autoUpdateAnimBg="0" advAuto="100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69636" name="Picture 2" descr="图1-34_纯C++语言项目程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836613"/>
            <a:ext cx="8424863"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6" name="Rectangle 4"/>
          <p:cNvSpPr txBox="1">
            <a:spLocks noChangeArrowheads="1"/>
          </p:cNvSpPr>
          <p:nvPr/>
        </p:nvSpPr>
        <p:spPr bwMode="auto">
          <a:xfrm>
            <a:off x="107504" y="223838"/>
            <a:ext cx="84312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fontAlgn="base">
              <a:spcBef>
                <a:spcPct val="20000"/>
              </a:spcBef>
              <a:spcAft>
                <a:spcPts val="300"/>
              </a:spcAft>
              <a:buClr>
                <a:srgbClr val="78697B"/>
              </a:buClr>
              <a:buSzPct val="130000"/>
              <a:buFont typeface="Georgia" pitchFamily="18" charset="0"/>
              <a:buNone/>
              <a:defRPr sz="2200" kern="1200">
                <a:solidFill>
                  <a:schemeClr val="tx2"/>
                </a:solidFill>
                <a:latin typeface="+mn-lt"/>
                <a:ea typeface="+mn-ea"/>
                <a:cs typeface="+mn-cs"/>
              </a:defRPr>
            </a:lvl1pPr>
            <a:lvl2pPr marL="457200" indent="0" algn="ctr" rtl="0" fontAlgn="base">
              <a:spcBef>
                <a:spcPct val="20000"/>
              </a:spcBef>
              <a:spcAft>
                <a:spcPts val="300"/>
              </a:spcAft>
              <a:buClr>
                <a:srgbClr val="78697B"/>
              </a:buClr>
              <a:buSzPct val="130000"/>
              <a:buFont typeface="Georgia" pitchFamily="18" charset="0"/>
              <a:buNone/>
              <a:defRPr sz="2000" kern="1200">
                <a:solidFill>
                  <a:schemeClr val="tx1">
                    <a:tint val="75000"/>
                  </a:schemeClr>
                </a:solidFill>
                <a:latin typeface="+mn-lt"/>
                <a:ea typeface="+mn-ea"/>
                <a:cs typeface="+mn-cs"/>
              </a:defRPr>
            </a:lvl2pPr>
            <a:lvl3pPr marL="914400" indent="0" algn="ctr" rtl="0" fontAlgn="base">
              <a:spcBef>
                <a:spcPct val="20000"/>
              </a:spcBef>
              <a:spcAft>
                <a:spcPts val="300"/>
              </a:spcAft>
              <a:buClr>
                <a:srgbClr val="78697B"/>
              </a:buClr>
              <a:buSzPct val="130000"/>
              <a:buFont typeface="Georgia" pitchFamily="18" charset="0"/>
              <a:buNone/>
              <a:defRPr kern="1200">
                <a:solidFill>
                  <a:schemeClr val="tx1">
                    <a:tint val="75000"/>
                  </a:schemeClr>
                </a:solidFill>
                <a:latin typeface="+mn-lt"/>
                <a:ea typeface="+mn-ea"/>
                <a:cs typeface="+mn-cs"/>
              </a:defRPr>
            </a:lvl3pPr>
            <a:lvl4pPr marL="1371600" indent="0" algn="ctr" rtl="0" fontAlgn="base">
              <a:spcBef>
                <a:spcPct val="20000"/>
              </a:spcBef>
              <a:spcAft>
                <a:spcPts val="300"/>
              </a:spcAft>
              <a:buClr>
                <a:srgbClr val="78697B"/>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rtl="0" fontAlgn="base">
              <a:spcBef>
                <a:spcPct val="20000"/>
              </a:spcBef>
              <a:spcAft>
                <a:spcPts val="300"/>
              </a:spcAft>
              <a:buClr>
                <a:srgbClr val="78697B"/>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algn="just"/>
            <a:r>
              <a:rPr kumimoji="1" lang="en-US" altLang="zh-CN" sz="2400" b="1" smtClean="0">
                <a:solidFill>
                  <a:srgbClr val="C00000"/>
                </a:solidFill>
              </a:rPr>
              <a:t>1.6.1  Windows</a:t>
            </a:r>
            <a:r>
              <a:rPr kumimoji="1" lang="zh-CN" altLang="zh-CN" sz="2400" b="1" smtClean="0">
                <a:solidFill>
                  <a:srgbClr val="C00000"/>
                </a:solidFill>
              </a:rPr>
              <a:t>平台下使用</a:t>
            </a:r>
            <a:r>
              <a:rPr kumimoji="1" lang="en-US" altLang="zh-CN" sz="2400" b="1" smtClean="0">
                <a:solidFill>
                  <a:srgbClr val="C00000"/>
                </a:solidFill>
              </a:rPr>
              <a:t>Qt</a:t>
            </a:r>
            <a:r>
              <a:rPr kumimoji="1" lang="zh-CN" altLang="en-US" sz="2400" b="1" smtClean="0">
                <a:solidFill>
                  <a:srgbClr val="C00000"/>
                </a:solidFill>
              </a:rPr>
              <a:t>第</a:t>
            </a:r>
            <a:r>
              <a:rPr kumimoji="1" lang="en-US" altLang="zh-CN" sz="2400" b="1" smtClean="0">
                <a:solidFill>
                  <a:srgbClr val="C00000"/>
                </a:solidFill>
              </a:rPr>
              <a:t>4</a:t>
            </a:r>
            <a:r>
              <a:rPr kumimoji="1" lang="zh-CN" altLang="en-US" sz="2400" b="1" smtClean="0">
                <a:solidFill>
                  <a:srgbClr val="C00000"/>
                </a:solidFill>
              </a:rPr>
              <a:t>版</a:t>
            </a:r>
            <a:r>
              <a:rPr kumimoji="1" lang="zh-CN" altLang="zh-CN" sz="2400" b="1" smtClean="0">
                <a:solidFill>
                  <a:srgbClr val="C00000"/>
                </a:solidFill>
              </a:rPr>
              <a:t>开发</a:t>
            </a:r>
            <a:r>
              <a:rPr kumimoji="1" lang="en-US" altLang="zh-CN" sz="2400" b="1" smtClean="0">
                <a:solidFill>
                  <a:srgbClr val="C00000"/>
                </a:solidFill>
              </a:rPr>
              <a:t>C++</a:t>
            </a:r>
            <a:r>
              <a:rPr kumimoji="1" lang="zh-CN" altLang="zh-CN" sz="2400" b="1" smtClean="0">
                <a:solidFill>
                  <a:srgbClr val="C00000"/>
                </a:solidFill>
              </a:rPr>
              <a:t>语言程序</a:t>
            </a:r>
            <a:endParaRPr kumimoji="1" lang="zh-CN" altLang="zh-CN" sz="2400" b="1" dirty="0" smtClean="0">
              <a:solidFill>
                <a:srgbClr val="C00000"/>
              </a:solidFill>
            </a:endParaRPr>
          </a:p>
        </p:txBody>
      </p:sp>
    </p:spTree>
    <p:extLst>
      <p:ext uri="{BB962C8B-B14F-4D97-AF65-F5344CB8AC3E}">
        <p14:creationId xmlns:p14="http://schemas.microsoft.com/office/powerpoint/2010/main" val="28584677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vertical)">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6" grpId="0" build="p" autoUpdateAnimBg="0" advAuto="100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0660" name="Picture 2" descr="图1-35_纯C++语言项目结果"/>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196975"/>
            <a:ext cx="8964612"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6" name="Rectangle 4"/>
          <p:cNvSpPr txBox="1">
            <a:spLocks noChangeArrowheads="1"/>
          </p:cNvSpPr>
          <p:nvPr/>
        </p:nvSpPr>
        <p:spPr bwMode="auto">
          <a:xfrm>
            <a:off x="-1687" y="188640"/>
            <a:ext cx="84312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fontAlgn="base">
              <a:spcBef>
                <a:spcPct val="20000"/>
              </a:spcBef>
              <a:spcAft>
                <a:spcPts val="300"/>
              </a:spcAft>
              <a:buClr>
                <a:srgbClr val="78697B"/>
              </a:buClr>
              <a:buSzPct val="130000"/>
              <a:buFont typeface="Georgia" pitchFamily="18" charset="0"/>
              <a:buNone/>
              <a:defRPr sz="2200" kern="1200">
                <a:solidFill>
                  <a:schemeClr val="tx2"/>
                </a:solidFill>
                <a:latin typeface="+mn-lt"/>
                <a:ea typeface="+mn-ea"/>
                <a:cs typeface="+mn-cs"/>
              </a:defRPr>
            </a:lvl1pPr>
            <a:lvl2pPr marL="457200" indent="0" algn="ctr" rtl="0" fontAlgn="base">
              <a:spcBef>
                <a:spcPct val="20000"/>
              </a:spcBef>
              <a:spcAft>
                <a:spcPts val="300"/>
              </a:spcAft>
              <a:buClr>
                <a:srgbClr val="78697B"/>
              </a:buClr>
              <a:buSzPct val="130000"/>
              <a:buFont typeface="Georgia" pitchFamily="18" charset="0"/>
              <a:buNone/>
              <a:defRPr sz="2000" kern="1200">
                <a:solidFill>
                  <a:schemeClr val="tx1">
                    <a:tint val="75000"/>
                  </a:schemeClr>
                </a:solidFill>
                <a:latin typeface="+mn-lt"/>
                <a:ea typeface="+mn-ea"/>
                <a:cs typeface="+mn-cs"/>
              </a:defRPr>
            </a:lvl2pPr>
            <a:lvl3pPr marL="914400" indent="0" algn="ctr" rtl="0" fontAlgn="base">
              <a:spcBef>
                <a:spcPct val="20000"/>
              </a:spcBef>
              <a:spcAft>
                <a:spcPts val="300"/>
              </a:spcAft>
              <a:buClr>
                <a:srgbClr val="78697B"/>
              </a:buClr>
              <a:buSzPct val="130000"/>
              <a:buFont typeface="Georgia" pitchFamily="18" charset="0"/>
              <a:buNone/>
              <a:defRPr kern="1200">
                <a:solidFill>
                  <a:schemeClr val="tx1">
                    <a:tint val="75000"/>
                  </a:schemeClr>
                </a:solidFill>
                <a:latin typeface="+mn-lt"/>
                <a:ea typeface="+mn-ea"/>
                <a:cs typeface="+mn-cs"/>
              </a:defRPr>
            </a:lvl3pPr>
            <a:lvl4pPr marL="1371600" indent="0" algn="ctr" rtl="0" fontAlgn="base">
              <a:spcBef>
                <a:spcPct val="20000"/>
              </a:spcBef>
              <a:spcAft>
                <a:spcPts val="300"/>
              </a:spcAft>
              <a:buClr>
                <a:srgbClr val="78697B"/>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rtl="0" fontAlgn="base">
              <a:spcBef>
                <a:spcPct val="20000"/>
              </a:spcBef>
              <a:spcAft>
                <a:spcPts val="300"/>
              </a:spcAft>
              <a:buClr>
                <a:srgbClr val="78697B"/>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algn="just"/>
            <a:r>
              <a:rPr kumimoji="1" lang="en-US" altLang="zh-CN" sz="2400" b="1" smtClean="0">
                <a:solidFill>
                  <a:srgbClr val="C00000"/>
                </a:solidFill>
              </a:rPr>
              <a:t>1.6.1  Windows</a:t>
            </a:r>
            <a:r>
              <a:rPr kumimoji="1" lang="zh-CN" altLang="zh-CN" sz="2400" b="1" smtClean="0">
                <a:solidFill>
                  <a:srgbClr val="C00000"/>
                </a:solidFill>
              </a:rPr>
              <a:t>平台下使用</a:t>
            </a:r>
            <a:r>
              <a:rPr kumimoji="1" lang="en-US" altLang="zh-CN" sz="2400" b="1" smtClean="0">
                <a:solidFill>
                  <a:srgbClr val="C00000"/>
                </a:solidFill>
              </a:rPr>
              <a:t>Qt</a:t>
            </a:r>
            <a:r>
              <a:rPr kumimoji="1" lang="zh-CN" altLang="en-US" sz="2400" b="1" smtClean="0">
                <a:solidFill>
                  <a:srgbClr val="C00000"/>
                </a:solidFill>
              </a:rPr>
              <a:t>第</a:t>
            </a:r>
            <a:r>
              <a:rPr kumimoji="1" lang="en-US" altLang="zh-CN" sz="2400" b="1" smtClean="0">
                <a:solidFill>
                  <a:srgbClr val="C00000"/>
                </a:solidFill>
              </a:rPr>
              <a:t>4</a:t>
            </a:r>
            <a:r>
              <a:rPr kumimoji="1" lang="zh-CN" altLang="en-US" sz="2400" b="1" smtClean="0">
                <a:solidFill>
                  <a:srgbClr val="C00000"/>
                </a:solidFill>
              </a:rPr>
              <a:t>版</a:t>
            </a:r>
            <a:r>
              <a:rPr kumimoji="1" lang="zh-CN" altLang="zh-CN" sz="2400" b="1" smtClean="0">
                <a:solidFill>
                  <a:srgbClr val="C00000"/>
                </a:solidFill>
              </a:rPr>
              <a:t>开发</a:t>
            </a:r>
            <a:r>
              <a:rPr kumimoji="1" lang="en-US" altLang="zh-CN" sz="2400" b="1" smtClean="0">
                <a:solidFill>
                  <a:srgbClr val="C00000"/>
                </a:solidFill>
              </a:rPr>
              <a:t>C++</a:t>
            </a:r>
            <a:r>
              <a:rPr kumimoji="1" lang="zh-CN" altLang="zh-CN" sz="2400" b="1" smtClean="0">
                <a:solidFill>
                  <a:srgbClr val="C00000"/>
                </a:solidFill>
              </a:rPr>
              <a:t>语言程序</a:t>
            </a:r>
            <a:endParaRPr kumimoji="1" lang="zh-CN" altLang="zh-CN" sz="2400" b="1" dirty="0" smtClean="0">
              <a:solidFill>
                <a:srgbClr val="C00000"/>
              </a:solidFill>
            </a:endParaRPr>
          </a:p>
        </p:txBody>
      </p:sp>
    </p:spTree>
    <p:extLst>
      <p:ext uri="{BB962C8B-B14F-4D97-AF65-F5344CB8AC3E}">
        <p14:creationId xmlns:p14="http://schemas.microsoft.com/office/powerpoint/2010/main" val="257518395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par>
                          <p:cTn id="8" fill="hold">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blinds(vertical)">
                                      <p:cBhvr>
                                        <p:cTn id="11"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6" grpId="0" build="p" autoUpdateAnimBg="0" advAuto="100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9" name="Rectangle 5"/>
          <p:cNvSpPr>
            <a:spLocks noGrp="1" noChangeArrowheads="1"/>
          </p:cNvSpPr>
          <p:nvPr>
            <p:ph type="ctrTitle"/>
          </p:nvPr>
        </p:nvSpPr>
        <p:spPr>
          <a:xfrm>
            <a:off x="611188" y="333375"/>
            <a:ext cx="7416800"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1.6  </a:t>
            </a:r>
            <a:r>
              <a:rPr lang="zh-CN" altLang="zh-CN" sz="2400" dirty="0">
                <a:solidFill>
                  <a:srgbClr val="FF0000"/>
                </a:solidFill>
                <a:latin typeface="+mn-lt"/>
                <a:ea typeface="+mn-ea"/>
                <a:cs typeface="+mn-cs"/>
              </a:rPr>
              <a:t>使用</a:t>
            </a:r>
            <a:r>
              <a:rPr lang="en-US" altLang="zh-CN" sz="2400" dirty="0">
                <a:solidFill>
                  <a:srgbClr val="FF0000"/>
                </a:solidFill>
                <a:latin typeface="+mn-lt"/>
                <a:ea typeface="+mn-ea"/>
                <a:cs typeface="+mn-cs"/>
              </a:rPr>
              <a:t>Qt Creator</a:t>
            </a:r>
            <a:r>
              <a:rPr lang="zh-CN" altLang="zh-CN" sz="2400" dirty="0">
                <a:solidFill>
                  <a:srgbClr val="FF0000"/>
                </a:solidFill>
                <a:latin typeface="+mn-lt"/>
                <a:ea typeface="+mn-ea"/>
                <a:cs typeface="+mn-cs"/>
              </a:rPr>
              <a:t>开发</a:t>
            </a:r>
            <a:r>
              <a:rPr lang="en-US" altLang="zh-CN" sz="2400" dirty="0">
                <a:solidFill>
                  <a:srgbClr val="FF0000"/>
                </a:solidFill>
                <a:latin typeface="+mn-lt"/>
                <a:ea typeface="+mn-ea"/>
                <a:cs typeface="+mn-cs"/>
              </a:rPr>
              <a:t>C++</a:t>
            </a:r>
            <a:r>
              <a:rPr lang="zh-CN" altLang="zh-CN" sz="2400" dirty="0">
                <a:solidFill>
                  <a:srgbClr val="FF0000"/>
                </a:solidFill>
                <a:latin typeface="+mn-lt"/>
                <a:ea typeface="+mn-ea"/>
                <a:cs typeface="+mn-cs"/>
              </a:rPr>
              <a:t>语言程序</a:t>
            </a:r>
          </a:p>
        </p:txBody>
      </p:sp>
      <p:sp>
        <p:nvSpPr>
          <p:cNvPr id="71685" name="矩形 5"/>
          <p:cNvSpPr>
            <a:spLocks noChangeArrowheads="1"/>
          </p:cNvSpPr>
          <p:nvPr/>
        </p:nvSpPr>
        <p:spPr bwMode="auto">
          <a:xfrm>
            <a:off x="468313" y="1844675"/>
            <a:ext cx="80645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dirty="0">
                <a:solidFill>
                  <a:prstClr val="black"/>
                </a:solidFill>
                <a:latin typeface="Times New Roman" pitchFamily="18" charset="0"/>
                <a:ea typeface="宋体" pitchFamily="2" charset="-122"/>
              </a:rPr>
              <a:t>      </a:t>
            </a:r>
            <a:r>
              <a:rPr kumimoji="1" lang="en-US" altLang="zh-CN" sz="2000" b="1" dirty="0">
                <a:solidFill>
                  <a:srgbClr val="FF0000"/>
                </a:solidFill>
                <a:latin typeface="Times New Roman" pitchFamily="18" charset="0"/>
                <a:ea typeface="宋体" pitchFamily="2" charset="-122"/>
              </a:rPr>
              <a:t>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p>
          <a:p>
            <a:pPr algn="just" fontAlgn="base">
              <a:spcBef>
                <a:spcPct val="0"/>
              </a:spcBef>
              <a:spcAft>
                <a:spcPct val="0"/>
              </a:spcAft>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编一个</a:t>
            </a:r>
            <a:r>
              <a:rPr kumimoji="1" lang="en-US" altLang="zh-CN" sz="2000" b="1" dirty="0">
                <a:solidFill>
                  <a:prstClr val="black"/>
                </a:solidFill>
                <a:latin typeface="Times New Roman" pitchFamily="18" charset="0"/>
                <a:ea typeface="宋体" pitchFamily="2" charset="-122"/>
              </a:rPr>
              <a:t>C++</a:t>
            </a:r>
            <a:r>
              <a:rPr kumimoji="1" lang="zh-CN" altLang="zh-CN" sz="2000" b="1" dirty="0">
                <a:solidFill>
                  <a:prstClr val="black"/>
                </a:solidFill>
                <a:latin typeface="Times New Roman" pitchFamily="18" charset="0"/>
                <a:ea typeface="宋体" pitchFamily="2" charset="-122"/>
              </a:rPr>
              <a:t>语言程序项目，项目名称为</a:t>
            </a:r>
            <a:r>
              <a:rPr kumimoji="1" lang="en-US" altLang="zh-CN" sz="2000" b="1" dirty="0" err="1">
                <a:solidFill>
                  <a:prstClr val="black"/>
                </a:solidFill>
                <a:latin typeface="Times New Roman" pitchFamily="18" charset="0"/>
                <a:ea typeface="宋体" pitchFamily="2" charset="-122"/>
              </a:rPr>
              <a:t>Example1_2</a:t>
            </a:r>
            <a:r>
              <a:rPr kumimoji="1" lang="zh-CN" altLang="zh-CN" sz="2000" b="1" dirty="0">
                <a:solidFill>
                  <a:prstClr val="black"/>
                </a:solidFill>
                <a:latin typeface="Times New Roman" pitchFamily="18" charset="0"/>
                <a:ea typeface="宋体" pitchFamily="2" charset="-122"/>
              </a:rPr>
              <a:t>，要求程序实现在图形窗口中显示“</a:t>
            </a:r>
            <a:r>
              <a:rPr kumimoji="1" lang="en-US" altLang="zh-CN" sz="2000" b="1" dirty="0">
                <a:solidFill>
                  <a:prstClr val="black"/>
                </a:solidFill>
                <a:latin typeface="Times New Roman" pitchFamily="18" charset="0"/>
                <a:ea typeface="宋体" pitchFamily="2" charset="-122"/>
              </a:rPr>
              <a:t>Hello! Welcome to </a:t>
            </a:r>
            <a:r>
              <a:rPr kumimoji="1" lang="en-US" altLang="zh-CN" sz="2000" b="1" dirty="0" err="1">
                <a:solidFill>
                  <a:prstClr val="black"/>
                </a:solidFill>
                <a:latin typeface="Times New Roman" pitchFamily="18" charset="0"/>
                <a:ea typeface="宋体" pitchFamily="2" charset="-122"/>
              </a:rPr>
              <a:t>Qt</a:t>
            </a:r>
            <a:r>
              <a:rPr kumimoji="1" lang="en-US" altLang="zh-CN" sz="2000" b="1" dirty="0">
                <a:solidFill>
                  <a:prstClr val="black"/>
                </a:solidFill>
                <a:latin typeface="Times New Roman" pitchFamily="18" charset="0"/>
                <a:ea typeface="宋体" pitchFamily="2" charset="-122"/>
              </a:rPr>
              <a:t> World.</a:t>
            </a:r>
            <a:r>
              <a:rPr kumimoji="1" lang="zh-CN" altLang="zh-CN" sz="2000" b="1" dirty="0">
                <a:solidFill>
                  <a:prstClr val="black"/>
                </a:solidFill>
                <a:latin typeface="Times New Roman" pitchFamily="18" charset="0"/>
                <a:ea typeface="宋体" pitchFamily="2" charset="-122"/>
              </a:rPr>
              <a:t>”。</a:t>
            </a:r>
          </a:p>
        </p:txBody>
      </p:sp>
      <p:pic>
        <p:nvPicPr>
          <p:cNvPr id="71686" name="Picture 2" descr="图1-40_Qt_Gui应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852738"/>
            <a:ext cx="4176712"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7" name="Picture 3" descr="图1-41_Qt_Gui应用"/>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2852738"/>
            <a:ext cx="4462462" cy="352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10" name="Rectangle 4"/>
          <p:cNvSpPr txBox="1">
            <a:spLocks noChangeArrowheads="1"/>
          </p:cNvSpPr>
          <p:nvPr/>
        </p:nvSpPr>
        <p:spPr bwMode="auto">
          <a:xfrm>
            <a:off x="250825" y="1196975"/>
            <a:ext cx="84312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0" indent="0" algn="l" rtl="0" fontAlgn="base">
              <a:spcBef>
                <a:spcPct val="20000"/>
              </a:spcBef>
              <a:spcAft>
                <a:spcPts val="300"/>
              </a:spcAft>
              <a:buClr>
                <a:srgbClr val="78697B"/>
              </a:buClr>
              <a:buSzPct val="130000"/>
              <a:buFont typeface="Georgia" pitchFamily="18" charset="0"/>
              <a:buNone/>
              <a:defRPr sz="2200" kern="1200">
                <a:solidFill>
                  <a:schemeClr val="tx2"/>
                </a:solidFill>
                <a:latin typeface="+mn-lt"/>
                <a:ea typeface="+mn-ea"/>
                <a:cs typeface="+mn-cs"/>
              </a:defRPr>
            </a:lvl1pPr>
            <a:lvl2pPr marL="457200" indent="0" algn="ctr" rtl="0" fontAlgn="base">
              <a:spcBef>
                <a:spcPct val="20000"/>
              </a:spcBef>
              <a:spcAft>
                <a:spcPts val="300"/>
              </a:spcAft>
              <a:buClr>
                <a:srgbClr val="78697B"/>
              </a:buClr>
              <a:buSzPct val="130000"/>
              <a:buFont typeface="Georgia" pitchFamily="18" charset="0"/>
              <a:buNone/>
              <a:defRPr sz="2000" kern="1200">
                <a:solidFill>
                  <a:schemeClr val="tx1">
                    <a:tint val="75000"/>
                  </a:schemeClr>
                </a:solidFill>
                <a:latin typeface="+mn-lt"/>
                <a:ea typeface="+mn-ea"/>
                <a:cs typeface="+mn-cs"/>
              </a:defRPr>
            </a:lvl2pPr>
            <a:lvl3pPr marL="914400" indent="0" algn="ctr" rtl="0" fontAlgn="base">
              <a:spcBef>
                <a:spcPct val="20000"/>
              </a:spcBef>
              <a:spcAft>
                <a:spcPts val="300"/>
              </a:spcAft>
              <a:buClr>
                <a:srgbClr val="78697B"/>
              </a:buClr>
              <a:buSzPct val="130000"/>
              <a:buFont typeface="Georgia" pitchFamily="18" charset="0"/>
              <a:buNone/>
              <a:defRPr kern="1200">
                <a:solidFill>
                  <a:schemeClr val="tx1">
                    <a:tint val="75000"/>
                  </a:schemeClr>
                </a:solidFill>
                <a:latin typeface="+mn-lt"/>
                <a:ea typeface="+mn-ea"/>
                <a:cs typeface="+mn-cs"/>
              </a:defRPr>
            </a:lvl3pPr>
            <a:lvl4pPr marL="1371600" indent="0" algn="ctr" rtl="0" fontAlgn="base">
              <a:spcBef>
                <a:spcPct val="20000"/>
              </a:spcBef>
              <a:spcAft>
                <a:spcPts val="300"/>
              </a:spcAft>
              <a:buClr>
                <a:srgbClr val="78697B"/>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rtl="0" fontAlgn="base">
              <a:spcBef>
                <a:spcPct val="20000"/>
              </a:spcBef>
              <a:spcAft>
                <a:spcPts val="300"/>
              </a:spcAft>
              <a:buClr>
                <a:srgbClr val="78697B"/>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algn="just"/>
            <a:r>
              <a:rPr kumimoji="1" lang="en-US" altLang="zh-CN" sz="2400" b="1" dirty="0" smtClean="0">
                <a:solidFill>
                  <a:srgbClr val="C00000"/>
                </a:solidFill>
              </a:rPr>
              <a:t>1.6.1  Windows</a:t>
            </a:r>
            <a:r>
              <a:rPr kumimoji="1" lang="zh-CN" altLang="zh-CN" sz="2400" b="1" dirty="0" smtClean="0">
                <a:solidFill>
                  <a:srgbClr val="C00000"/>
                </a:solidFill>
              </a:rPr>
              <a:t>平台下使用</a:t>
            </a:r>
            <a:r>
              <a:rPr kumimoji="1" lang="en-US" altLang="zh-CN" sz="2400" b="1" dirty="0" err="1" smtClean="0">
                <a:solidFill>
                  <a:srgbClr val="C00000"/>
                </a:solidFill>
              </a:rPr>
              <a:t>Qt</a:t>
            </a:r>
            <a:r>
              <a:rPr kumimoji="1" lang="zh-CN" altLang="en-US" sz="2400" b="1" dirty="0" smtClean="0">
                <a:solidFill>
                  <a:srgbClr val="C00000"/>
                </a:solidFill>
              </a:rPr>
              <a:t>第</a:t>
            </a:r>
            <a:r>
              <a:rPr kumimoji="1" lang="en-US" altLang="zh-CN" sz="2400" b="1" dirty="0" smtClean="0">
                <a:solidFill>
                  <a:srgbClr val="C00000"/>
                </a:solidFill>
              </a:rPr>
              <a:t>4</a:t>
            </a:r>
            <a:r>
              <a:rPr kumimoji="1" lang="zh-CN" altLang="en-US" sz="2400" b="1" dirty="0" smtClean="0">
                <a:solidFill>
                  <a:srgbClr val="C00000"/>
                </a:solidFill>
              </a:rPr>
              <a:t>版</a:t>
            </a:r>
            <a:r>
              <a:rPr kumimoji="1" lang="zh-CN" altLang="zh-CN" sz="2400" b="1" dirty="0" smtClean="0">
                <a:solidFill>
                  <a:srgbClr val="C00000"/>
                </a:solidFill>
              </a:rPr>
              <a:t>开发</a:t>
            </a:r>
            <a:r>
              <a:rPr kumimoji="1" lang="en-US" altLang="zh-CN" sz="2400" b="1" dirty="0" smtClean="0">
                <a:solidFill>
                  <a:srgbClr val="C00000"/>
                </a:solidFill>
              </a:rPr>
              <a:t>C++</a:t>
            </a:r>
            <a:r>
              <a:rPr kumimoji="1" lang="zh-CN" altLang="zh-CN" sz="2400" b="1" dirty="0" smtClean="0">
                <a:solidFill>
                  <a:srgbClr val="C00000"/>
                </a:solidFill>
              </a:rPr>
              <a:t>语言程序</a:t>
            </a:r>
          </a:p>
        </p:txBody>
      </p:sp>
    </p:spTree>
    <p:extLst>
      <p:ext uri="{BB962C8B-B14F-4D97-AF65-F5344CB8AC3E}">
        <p14:creationId xmlns:p14="http://schemas.microsoft.com/office/powerpoint/2010/main" val="1880258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par>
                          <p:cTn id="13" fill="hold">
                            <p:stCondLst>
                              <p:cond delay="500"/>
                            </p:stCondLst>
                            <p:childTnLst>
                              <p:par>
                                <p:cTn id="14" presetID="3" presetClass="entr" presetSubtype="5" fill="hold" grpId="0" nodeType="afterEffect">
                                  <p:stCondLst>
                                    <p:cond delay="1000"/>
                                  </p:stCondLst>
                                  <p:childTnLst>
                                    <p:set>
                                      <p:cBhvr>
                                        <p:cTn id="15" dur="1" fill="hold">
                                          <p:stCondLst>
                                            <p:cond delay="0"/>
                                          </p:stCondLst>
                                        </p:cTn>
                                        <p:tgtEl>
                                          <p:spTgt spid="10">
                                            <p:txEl>
                                              <p:pRg st="0" end="0"/>
                                            </p:txEl>
                                          </p:spTgt>
                                        </p:tgtEl>
                                        <p:attrNameLst>
                                          <p:attrName>style.visibility</p:attrName>
                                        </p:attrNameLst>
                                      </p:cBhvr>
                                      <p:to>
                                        <p:strVal val="visible"/>
                                      </p:to>
                                    </p:set>
                                    <p:animEffect transition="in" filter="blinds(vertical)">
                                      <p:cBhvr>
                                        <p:cTn id="1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10" grpId="0" build="p" autoUpdateAnimBg="0" advAuto="1000"/>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2708" name="Picture 2" descr="图1-42_Qt_Gui项目构建套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981075"/>
            <a:ext cx="4752975"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9" name="Picture 3" descr="图1-43_Gui类信息"/>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981075"/>
            <a:ext cx="4067175"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3" name="矩形 2"/>
          <p:cNvSpPr/>
          <p:nvPr/>
        </p:nvSpPr>
        <p:spPr>
          <a:xfrm>
            <a:off x="611560" y="188640"/>
            <a:ext cx="6048672"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Tree>
    <p:extLst>
      <p:ext uri="{BB962C8B-B14F-4D97-AF65-F5344CB8AC3E}">
        <p14:creationId xmlns:p14="http://schemas.microsoft.com/office/powerpoint/2010/main" val="33852197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3732" name="Picture 2" descr="图1-44_Gui项目管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908050"/>
            <a:ext cx="7920038"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3" name="矩形 2"/>
          <p:cNvSpPr/>
          <p:nvPr/>
        </p:nvSpPr>
        <p:spPr>
          <a:xfrm>
            <a:off x="351309" y="218688"/>
            <a:ext cx="6151438"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Tree>
    <p:extLst>
      <p:ext uri="{BB962C8B-B14F-4D97-AF65-F5344CB8AC3E}">
        <p14:creationId xmlns:p14="http://schemas.microsoft.com/office/powerpoint/2010/main" val="35903134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4756" name="Picture 2" descr="图1-45_Gui项目程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549275"/>
            <a:ext cx="8591550"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6" name="矩形 5"/>
          <p:cNvSpPr/>
          <p:nvPr/>
        </p:nvSpPr>
        <p:spPr>
          <a:xfrm>
            <a:off x="611560" y="188640"/>
            <a:ext cx="6048672"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Tree>
    <p:extLst>
      <p:ext uri="{BB962C8B-B14F-4D97-AF65-F5344CB8AC3E}">
        <p14:creationId xmlns:p14="http://schemas.microsoft.com/office/powerpoint/2010/main" val="42501073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p:txBody>
      </p:sp>
      <p:sp>
        <p:nvSpPr>
          <p:cNvPr id="9219" name="矩形 5"/>
          <p:cNvSpPr>
            <a:spLocks noChangeArrowheads="1"/>
          </p:cNvSpPr>
          <p:nvPr/>
        </p:nvSpPr>
        <p:spPr bwMode="auto">
          <a:xfrm>
            <a:off x="827088" y="981075"/>
            <a:ext cx="7777162"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400" b="1">
                <a:solidFill>
                  <a:srgbClr val="FF0000"/>
                </a:solidFill>
                <a:latin typeface="Times New Roman" pitchFamily="18" charset="0"/>
                <a:ea typeface="宋体" pitchFamily="2" charset="-122"/>
              </a:rPr>
              <a:t>1</a:t>
            </a:r>
            <a:r>
              <a:rPr kumimoji="1" lang="zh-CN" altLang="en-US" sz="2400" b="1">
                <a:solidFill>
                  <a:srgbClr val="FF0000"/>
                </a:solidFill>
                <a:latin typeface="Times New Roman" pitchFamily="18" charset="0"/>
                <a:ea typeface="宋体" pitchFamily="2" charset="-122"/>
              </a:rPr>
              <a:t>、</a:t>
            </a:r>
            <a:r>
              <a:rPr kumimoji="1" lang="en-US" altLang="zh-CN" sz="2400" b="1">
                <a:solidFill>
                  <a:srgbClr val="FF0000"/>
                </a:solidFill>
                <a:latin typeface="Times New Roman" pitchFamily="18" charset="0"/>
                <a:ea typeface="宋体" pitchFamily="2" charset="-122"/>
              </a:rPr>
              <a:t>GCC</a:t>
            </a:r>
            <a:endParaRPr kumimoji="1" lang="en-US" altLang="zh-CN" sz="2400" b="1">
              <a:solidFill>
                <a:prstClr val="black"/>
              </a:solidFill>
              <a:latin typeface="Times New Roman" pitchFamily="18" charset="0"/>
              <a:ea typeface="宋体" pitchFamily="2" charset="-122"/>
            </a:endParaRPr>
          </a:p>
          <a:p>
            <a:pPr algn="just" fontAlgn="base">
              <a:lnSpc>
                <a:spcPct val="150000"/>
              </a:lnSpc>
              <a:spcBef>
                <a:spcPct val="0"/>
              </a:spcBef>
              <a:spcAft>
                <a:spcPct val="0"/>
              </a:spcAft>
            </a:pPr>
            <a:r>
              <a:rPr kumimoji="1" lang="en-US" altLang="zh-CN" sz="2400" b="1">
                <a:solidFill>
                  <a:prstClr val="black"/>
                </a:solidFill>
                <a:latin typeface="Times New Roman" pitchFamily="18" charset="0"/>
                <a:ea typeface="宋体" pitchFamily="2" charset="-122"/>
              </a:rPr>
              <a:t>     </a:t>
            </a:r>
            <a:r>
              <a:rPr kumimoji="1" lang="en-US" altLang="zh-CN" sz="2000" b="1">
                <a:solidFill>
                  <a:prstClr val="black"/>
                </a:solidFill>
                <a:latin typeface="Times New Roman" pitchFamily="18" charset="0"/>
                <a:ea typeface="宋体" pitchFamily="2" charset="-122"/>
              </a:rPr>
              <a:t>    </a:t>
            </a:r>
            <a:r>
              <a:rPr kumimoji="1" lang="zh-CN" altLang="en-US" sz="2000" b="1">
                <a:solidFill>
                  <a:prstClr val="black"/>
                </a:solidFill>
                <a:latin typeface="Times New Roman" pitchFamily="18" charset="0"/>
                <a:ea typeface="宋体" pitchFamily="2" charset="-122"/>
              </a:rPr>
              <a:t>源于</a:t>
            </a:r>
            <a:r>
              <a:rPr kumimoji="1" lang="en-US" altLang="zh-CN" sz="2000" b="1">
                <a:solidFill>
                  <a:srgbClr val="FF0000"/>
                </a:solidFill>
                <a:latin typeface="Times New Roman" pitchFamily="18" charset="0"/>
                <a:ea typeface="宋体" pitchFamily="2" charset="-122"/>
              </a:rPr>
              <a:t>GNU C Compiler </a:t>
            </a:r>
            <a:r>
              <a:rPr kumimoji="1" lang="zh-CN" altLang="en-US" sz="2000" b="1">
                <a:solidFill>
                  <a:srgbClr val="FF0000"/>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GNU</a:t>
            </a:r>
            <a:r>
              <a:rPr kumimoji="1" lang="zh-CN" altLang="zh-CN" sz="2000" b="1">
                <a:solidFill>
                  <a:prstClr val="black"/>
                </a:solidFill>
                <a:latin typeface="Times New Roman" pitchFamily="18" charset="0"/>
                <a:ea typeface="宋体" pitchFamily="2" charset="-122"/>
              </a:rPr>
              <a:t>是类似</a:t>
            </a:r>
            <a:r>
              <a:rPr kumimoji="1" lang="en-US" altLang="zh-CN" sz="2000" b="1">
                <a:solidFill>
                  <a:prstClr val="black"/>
                </a:solidFill>
                <a:latin typeface="Times New Roman" pitchFamily="18" charset="0"/>
                <a:ea typeface="宋体" pitchFamily="2" charset="-122"/>
              </a:rPr>
              <a:t>Unix</a:t>
            </a:r>
            <a:r>
              <a:rPr kumimoji="1" lang="zh-CN" altLang="zh-CN" sz="2000" b="1">
                <a:solidFill>
                  <a:prstClr val="black"/>
                </a:solidFill>
                <a:latin typeface="Times New Roman" pitchFamily="18" charset="0"/>
                <a:ea typeface="宋体" pitchFamily="2" charset="-122"/>
              </a:rPr>
              <a:t>的</a:t>
            </a:r>
            <a:r>
              <a:rPr kumimoji="1" lang="zh-CN" altLang="en-US" sz="2000" b="1">
                <a:solidFill>
                  <a:prstClr val="black"/>
                </a:solidFill>
                <a:latin typeface="Times New Roman" pitchFamily="18" charset="0"/>
                <a:ea typeface="宋体" pitchFamily="2" charset="-122"/>
              </a:rPr>
              <a:t>自由软件</a:t>
            </a:r>
            <a:r>
              <a:rPr kumimoji="1" lang="zh-CN" altLang="zh-CN" sz="2000" b="1">
                <a:solidFill>
                  <a:prstClr val="black"/>
                </a:solidFill>
                <a:latin typeface="Times New Roman" pitchFamily="18" charset="0"/>
                <a:ea typeface="宋体" pitchFamily="2" charset="-122"/>
              </a:rPr>
              <a:t>操作系统</a:t>
            </a:r>
            <a:r>
              <a:rPr kumimoji="1" lang="zh-CN" altLang="en-US" sz="2000" b="1">
                <a:solidFill>
                  <a:prstClr val="black"/>
                </a:solidFill>
                <a:latin typeface="Times New Roman" pitchFamily="18" charset="0"/>
                <a:ea typeface="宋体" pitchFamily="2" charset="-122"/>
              </a:rPr>
              <a:t>，</a:t>
            </a:r>
            <a:r>
              <a:rPr kumimoji="1" lang="zh-CN" altLang="zh-CN" sz="2000" b="1">
                <a:solidFill>
                  <a:prstClr val="black"/>
                </a:solidFill>
                <a:latin typeface="Times New Roman" pitchFamily="18" charset="0"/>
                <a:ea typeface="宋体" pitchFamily="2" charset="-122"/>
              </a:rPr>
              <a:t>由一系列应用程序、系统库和开发工具构成的</a:t>
            </a:r>
            <a:r>
              <a:rPr kumimoji="1" lang="en-US" altLang="zh-CN" sz="2000" b="1">
                <a:solidFill>
                  <a:prstClr val="black"/>
                </a:solidFill>
                <a:latin typeface="Times New Roman" pitchFamily="18" charset="0"/>
                <a:ea typeface="宋体" pitchFamily="2" charset="-122"/>
              </a:rPr>
              <a:t>软件集合,</a:t>
            </a:r>
            <a:r>
              <a:rPr kumimoji="1" lang="zh-CN" altLang="zh-CN" sz="2000" b="1">
                <a:solidFill>
                  <a:prstClr val="black"/>
                </a:solidFill>
                <a:latin typeface="Times New Roman" pitchFamily="18" charset="0"/>
                <a:ea typeface="宋体" pitchFamily="2" charset="-122"/>
              </a:rPr>
              <a:t>包括用于资源分配和硬件管理的内核。</a:t>
            </a:r>
            <a:endParaRPr kumimoji="1" lang="en-US" altLang="zh-CN" sz="2000" b="1">
              <a:solidFill>
                <a:prstClr val="black"/>
              </a:solidFill>
              <a:latin typeface="Times New Roman" pitchFamily="18" charset="0"/>
              <a:ea typeface="宋体" pitchFamily="2" charset="-122"/>
            </a:endParaRPr>
          </a:p>
          <a:p>
            <a:pPr algn="just" fontAlgn="base">
              <a:lnSpc>
                <a:spcPct val="150000"/>
              </a:lnSpc>
              <a:spcBef>
                <a:spcPct val="0"/>
              </a:spcBef>
              <a:spcAft>
                <a:spcPct val="0"/>
              </a:spcAft>
            </a:pPr>
            <a:r>
              <a:rPr kumimoji="1" lang="en-US" altLang="zh-CN" sz="2000" b="1">
                <a:solidFill>
                  <a:prstClr val="black"/>
                </a:solidFill>
                <a:latin typeface="Times New Roman" pitchFamily="18" charset="0"/>
                <a:ea typeface="宋体" pitchFamily="2" charset="-122"/>
              </a:rPr>
              <a:t>        GCC</a:t>
            </a:r>
            <a:r>
              <a:rPr kumimoji="1" lang="zh-CN" altLang="zh-CN" sz="2000" b="1">
                <a:solidFill>
                  <a:prstClr val="black"/>
                </a:solidFill>
                <a:latin typeface="Times New Roman" pitchFamily="18" charset="0"/>
                <a:ea typeface="宋体" pitchFamily="2" charset="-122"/>
              </a:rPr>
              <a:t>最初只是一个</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语言编译器，随着众多自由开发者的加入和</a:t>
            </a:r>
            <a:r>
              <a:rPr kumimoji="1" lang="en-US" altLang="zh-CN" sz="2000" b="1">
                <a:solidFill>
                  <a:prstClr val="black"/>
                </a:solidFill>
                <a:latin typeface="Times New Roman" pitchFamily="18" charset="0"/>
                <a:ea typeface="宋体" pitchFamily="2" charset="-122"/>
              </a:rPr>
              <a:t>GCC</a:t>
            </a:r>
            <a:r>
              <a:rPr kumimoji="1" lang="zh-CN" altLang="zh-CN" sz="2000" b="1">
                <a:solidFill>
                  <a:prstClr val="black"/>
                </a:solidFill>
                <a:latin typeface="Times New Roman" pitchFamily="18" charset="0"/>
                <a:ea typeface="宋体" pitchFamily="2" charset="-122"/>
              </a:rPr>
              <a:t>自身的发展，如今的</a:t>
            </a:r>
            <a:r>
              <a:rPr kumimoji="1" lang="en-US" altLang="zh-CN" sz="2000" b="1">
                <a:solidFill>
                  <a:prstClr val="black"/>
                </a:solidFill>
                <a:latin typeface="Times New Roman" pitchFamily="18" charset="0"/>
                <a:ea typeface="宋体" pitchFamily="2" charset="-122"/>
              </a:rPr>
              <a:t>GCC</a:t>
            </a:r>
            <a:r>
              <a:rPr kumimoji="1" lang="zh-CN" altLang="zh-CN" sz="2000" b="1">
                <a:solidFill>
                  <a:prstClr val="black"/>
                </a:solidFill>
                <a:latin typeface="Times New Roman" pitchFamily="18" charset="0"/>
                <a:ea typeface="宋体" pitchFamily="2" charset="-122"/>
              </a:rPr>
              <a:t>已经是一个包含</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Ada</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Object C</a:t>
            </a:r>
            <a:r>
              <a:rPr kumimoji="1" lang="zh-CN" altLang="zh-CN" sz="2000" b="1">
                <a:solidFill>
                  <a:prstClr val="black"/>
                </a:solidFill>
                <a:latin typeface="Times New Roman" pitchFamily="18" charset="0"/>
                <a:ea typeface="宋体" pitchFamily="2" charset="-122"/>
              </a:rPr>
              <a:t>和</a:t>
            </a:r>
            <a:r>
              <a:rPr kumimoji="1" lang="en-US" altLang="zh-CN" sz="2000" b="1">
                <a:solidFill>
                  <a:prstClr val="black"/>
                </a:solidFill>
                <a:latin typeface="Times New Roman" pitchFamily="18" charset="0"/>
                <a:ea typeface="宋体" pitchFamily="2" charset="-122"/>
              </a:rPr>
              <a:t>Java</a:t>
            </a:r>
            <a:r>
              <a:rPr kumimoji="1" lang="zh-CN" altLang="zh-CN" sz="2000" b="1">
                <a:solidFill>
                  <a:prstClr val="black"/>
                </a:solidFill>
                <a:latin typeface="Times New Roman" pitchFamily="18" charset="0"/>
                <a:ea typeface="宋体" pitchFamily="2" charset="-122"/>
              </a:rPr>
              <a:t>等众多语言的编译器了。所以，</a:t>
            </a:r>
            <a:r>
              <a:rPr kumimoji="1" lang="en-US" altLang="zh-CN" sz="2000" b="1">
                <a:solidFill>
                  <a:prstClr val="black"/>
                </a:solidFill>
                <a:latin typeface="Times New Roman" pitchFamily="18" charset="0"/>
                <a:ea typeface="宋体" pitchFamily="2" charset="-122"/>
              </a:rPr>
              <a:t>GCC</a:t>
            </a:r>
            <a:r>
              <a:rPr kumimoji="1" lang="zh-CN" altLang="zh-CN" sz="2000" b="1">
                <a:solidFill>
                  <a:prstClr val="black"/>
                </a:solidFill>
                <a:latin typeface="Times New Roman" pitchFamily="18" charset="0"/>
                <a:ea typeface="宋体" pitchFamily="2" charset="-122"/>
              </a:rPr>
              <a:t>也由原来的</a:t>
            </a:r>
            <a:r>
              <a:rPr kumimoji="1" lang="en-US" altLang="zh-CN" sz="2000" b="1">
                <a:solidFill>
                  <a:prstClr val="black"/>
                </a:solidFill>
                <a:latin typeface="Times New Roman" pitchFamily="18" charset="0"/>
                <a:ea typeface="宋体" pitchFamily="2" charset="-122"/>
              </a:rPr>
              <a:t>GNU C Compiler</a:t>
            </a:r>
            <a:r>
              <a:rPr kumimoji="1" lang="zh-CN" altLang="zh-CN" sz="2000" b="1">
                <a:solidFill>
                  <a:prstClr val="black"/>
                </a:solidFill>
                <a:latin typeface="Times New Roman" pitchFamily="18" charset="0"/>
                <a:ea typeface="宋体" pitchFamily="2" charset="-122"/>
              </a:rPr>
              <a:t>变为</a:t>
            </a:r>
            <a:r>
              <a:rPr kumimoji="1" lang="en-US" altLang="zh-CN" sz="2000" b="1">
                <a:solidFill>
                  <a:srgbClr val="FF0000"/>
                </a:solidFill>
                <a:latin typeface="Times New Roman" pitchFamily="18" charset="0"/>
                <a:ea typeface="宋体" pitchFamily="2" charset="-122"/>
              </a:rPr>
              <a:t>GNU Compiler Collection</a:t>
            </a:r>
            <a:r>
              <a:rPr kumimoji="1" lang="zh-CN" altLang="en-US" sz="2000" b="1">
                <a:solidFill>
                  <a:prstClr val="black"/>
                </a:solidFill>
                <a:latin typeface="Times New Roman" pitchFamily="18" charset="0"/>
                <a:ea typeface="宋体" pitchFamily="2" charset="-122"/>
              </a:rPr>
              <a:t>即</a:t>
            </a:r>
            <a:r>
              <a:rPr kumimoji="1" lang="en-US" altLang="zh-CN" sz="2000" b="1">
                <a:solidFill>
                  <a:prstClr val="black"/>
                </a:solidFill>
                <a:latin typeface="Times New Roman" pitchFamily="18" charset="0"/>
                <a:ea typeface="宋体" pitchFamily="2" charset="-122"/>
              </a:rPr>
              <a:t>GNU</a:t>
            </a:r>
            <a:r>
              <a:rPr kumimoji="1" lang="zh-CN" altLang="zh-CN" sz="2000" b="1">
                <a:solidFill>
                  <a:prstClr val="black"/>
                </a:solidFill>
                <a:latin typeface="Times New Roman" pitchFamily="18" charset="0"/>
                <a:ea typeface="宋体" pitchFamily="2" charset="-122"/>
              </a:rPr>
              <a:t>编译器</a:t>
            </a:r>
            <a:r>
              <a:rPr kumimoji="1" lang="zh-CN" altLang="en-US" sz="2000" b="1">
                <a:solidFill>
                  <a:prstClr val="black"/>
                </a:solidFill>
                <a:latin typeface="Times New Roman" pitchFamily="18" charset="0"/>
                <a:ea typeface="宋体" pitchFamily="2" charset="-122"/>
              </a:rPr>
              <a:t>集合</a:t>
            </a:r>
            <a:r>
              <a:rPr kumimoji="1" lang="zh-CN" altLang="zh-CN" sz="2000" b="1">
                <a:solidFill>
                  <a:prstClr val="black"/>
                </a:solidFill>
                <a:latin typeface="Times New Roman" pitchFamily="18" charset="0"/>
                <a:ea typeface="宋体" pitchFamily="2" charset="-122"/>
              </a:rPr>
              <a:t>。</a:t>
            </a:r>
            <a:endParaRPr kumimoji="1" lang="en-US" altLang="zh-CN" sz="2000" b="1">
              <a:solidFill>
                <a:prstClr val="black"/>
              </a:solidFill>
              <a:latin typeface="Times New Roman" pitchFamily="18" charset="0"/>
              <a:ea typeface="宋体" pitchFamily="2" charset="-122"/>
            </a:endParaRPr>
          </a:p>
          <a:p>
            <a:pPr algn="just" fontAlgn="base">
              <a:lnSpc>
                <a:spcPct val="150000"/>
              </a:lnSpc>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zh-CN" altLang="zh-CN" sz="2000" b="1">
                <a:solidFill>
                  <a:prstClr val="black"/>
                </a:solidFill>
                <a:latin typeface="Times New Roman" pitchFamily="18" charset="0"/>
                <a:ea typeface="宋体" pitchFamily="2" charset="-122"/>
              </a:rPr>
              <a:t>如今的</a:t>
            </a:r>
            <a:r>
              <a:rPr kumimoji="1" lang="en-US" altLang="zh-CN" sz="2000" b="1">
                <a:solidFill>
                  <a:prstClr val="black"/>
                </a:solidFill>
                <a:latin typeface="Times New Roman" pitchFamily="18" charset="0"/>
                <a:ea typeface="宋体" pitchFamily="2" charset="-122"/>
              </a:rPr>
              <a:t>GCC</a:t>
            </a:r>
            <a:r>
              <a:rPr kumimoji="1" lang="zh-CN" altLang="zh-CN" sz="2000" b="1">
                <a:solidFill>
                  <a:prstClr val="black"/>
                </a:solidFill>
                <a:latin typeface="Times New Roman" pitchFamily="18" charset="0"/>
                <a:ea typeface="宋体" pitchFamily="2" charset="-122"/>
              </a:rPr>
              <a:t>具有在一个平台下编译另一个平台代码的交叉编译器功能。</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15430824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1000"/>
                                        <p:tgtEl>
                                          <p:spTgt spid="9219"/>
                                        </p:tgtEl>
                                      </p:cBhvr>
                                    </p:animEffect>
                                    <p:anim calcmode="lin" valueType="num">
                                      <p:cBhvr>
                                        <p:cTn id="8" dur="1000" fill="hold"/>
                                        <p:tgtEl>
                                          <p:spTgt spid="9219"/>
                                        </p:tgtEl>
                                        <p:attrNameLst>
                                          <p:attrName>ppt_x</p:attrName>
                                        </p:attrNameLst>
                                      </p:cBhvr>
                                      <p:tavLst>
                                        <p:tav tm="0">
                                          <p:val>
                                            <p:strVal val="#ppt_x"/>
                                          </p:val>
                                        </p:tav>
                                        <p:tav tm="100000">
                                          <p:val>
                                            <p:strVal val="#ppt_x"/>
                                          </p:val>
                                        </p:tav>
                                      </p:tavLst>
                                    </p:anim>
                                    <p:anim calcmode="lin" valueType="num">
                                      <p:cBhvr>
                                        <p:cTn id="9"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5780" name="Picture 2" descr="图1-46_Crea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836613"/>
            <a:ext cx="8497888"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6" name="矩形 5"/>
          <p:cNvSpPr/>
          <p:nvPr/>
        </p:nvSpPr>
        <p:spPr>
          <a:xfrm>
            <a:off x="611560" y="188640"/>
            <a:ext cx="6048672"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Tree>
    <p:extLst>
      <p:ext uri="{BB962C8B-B14F-4D97-AF65-F5344CB8AC3E}">
        <p14:creationId xmlns:p14="http://schemas.microsoft.com/office/powerpoint/2010/main" val="38760848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6804" name="Picture 2" descr="图1-47_Crea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765175"/>
            <a:ext cx="8569325" cy="563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6" name="矩形 5"/>
          <p:cNvSpPr/>
          <p:nvPr/>
        </p:nvSpPr>
        <p:spPr>
          <a:xfrm>
            <a:off x="611560" y="188640"/>
            <a:ext cx="6048672"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Tree>
    <p:extLst>
      <p:ext uri="{BB962C8B-B14F-4D97-AF65-F5344CB8AC3E}">
        <p14:creationId xmlns:p14="http://schemas.microsoft.com/office/powerpoint/2010/main" val="13270200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pic>
        <p:nvPicPr>
          <p:cNvPr id="77828" name="Picture 2" descr="图1-48_Creat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052513"/>
            <a:ext cx="7920038" cy="51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1"/>
          <p:cNvSpPr>
            <a:spLocks noGrp="1"/>
          </p:cNvSpPr>
          <p:nvPr>
            <p:ph type="subTitle" idx="1"/>
          </p:nvPr>
        </p:nvSpPr>
        <p:spPr/>
        <p:txBody>
          <a:bodyPr/>
          <a:lstStyle/>
          <a:p>
            <a:endParaRPr lang="zh-CN" altLang="en-US"/>
          </a:p>
        </p:txBody>
      </p:sp>
      <p:sp>
        <p:nvSpPr>
          <p:cNvPr id="6" name="矩形 5"/>
          <p:cNvSpPr/>
          <p:nvPr/>
        </p:nvSpPr>
        <p:spPr>
          <a:xfrm>
            <a:off x="611560" y="188640"/>
            <a:ext cx="6048672"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2.</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Creator</a:t>
            </a:r>
            <a:r>
              <a:rPr kumimoji="1" lang="zh-CN" altLang="en-US" sz="2000" b="1" dirty="0">
                <a:solidFill>
                  <a:srgbClr val="FF0000"/>
                </a:solidFill>
                <a:latin typeface="Times New Roman" pitchFamily="18" charset="0"/>
                <a:ea typeface="宋体" pitchFamily="2" charset="-122"/>
              </a:rPr>
              <a:t>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Tree>
    <p:extLst>
      <p:ext uri="{BB962C8B-B14F-4D97-AF65-F5344CB8AC3E}">
        <p14:creationId xmlns:p14="http://schemas.microsoft.com/office/powerpoint/2010/main" val="34640303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6" name="矩形 5"/>
          <p:cNvSpPr/>
          <p:nvPr/>
        </p:nvSpPr>
        <p:spPr>
          <a:xfrm>
            <a:off x="611560" y="220117"/>
            <a:ext cx="6048672" cy="400110"/>
          </a:xfrm>
          <a:prstGeom prst="rect">
            <a:avLst/>
          </a:prstGeom>
        </p:spPr>
        <p:txBody>
          <a:bodyPr wrap="square">
            <a:spAutoFit/>
          </a:bodyPr>
          <a:lstStyle/>
          <a:p>
            <a:pPr algn="ctr" fontAlgn="base">
              <a:spcBef>
                <a:spcPct val="0"/>
              </a:spcBef>
              <a:spcAft>
                <a:spcPct val="0"/>
              </a:spcAft>
            </a:pPr>
            <a:r>
              <a:rPr kumimoji="1" lang="en-US" altLang="zh-CN" sz="2000" b="1" dirty="0">
                <a:solidFill>
                  <a:srgbClr val="FF0000"/>
                </a:solidFill>
                <a:latin typeface="Times New Roman" pitchFamily="18" charset="0"/>
                <a:ea typeface="宋体" pitchFamily="2" charset="-122"/>
              </a:rPr>
              <a:t> 3.</a:t>
            </a:r>
            <a:r>
              <a:rPr kumimoji="1" lang="zh-CN" altLang="en-US" sz="2000" b="1" dirty="0">
                <a:solidFill>
                  <a:srgbClr val="FF0000"/>
                </a:solidFill>
                <a:latin typeface="Times New Roman" pitchFamily="18" charset="0"/>
                <a:ea typeface="宋体" pitchFamily="2" charset="-122"/>
              </a:rPr>
              <a:t>使用</a:t>
            </a:r>
            <a:r>
              <a:rPr kumimoji="1" lang="en-US" altLang="zh-CN" sz="2000" b="1" dirty="0" err="1">
                <a:solidFill>
                  <a:srgbClr val="FF0000"/>
                </a:solidFill>
                <a:latin typeface="Times New Roman" pitchFamily="18" charset="0"/>
                <a:ea typeface="宋体" pitchFamily="2" charset="-122"/>
              </a:rPr>
              <a:t>Qt</a:t>
            </a:r>
            <a:r>
              <a:rPr kumimoji="1" lang="en-US" altLang="zh-CN" sz="2000" b="1" dirty="0">
                <a:solidFill>
                  <a:srgbClr val="FF0000"/>
                </a:solidFill>
                <a:latin typeface="Times New Roman" pitchFamily="18" charset="0"/>
                <a:ea typeface="宋体" pitchFamily="2" charset="-122"/>
              </a:rPr>
              <a:t> </a:t>
            </a:r>
            <a:r>
              <a:rPr kumimoji="1" lang="zh-CN" altLang="en-US" sz="2000" b="1" dirty="0">
                <a:solidFill>
                  <a:srgbClr val="FF0000"/>
                </a:solidFill>
                <a:latin typeface="Times New Roman" pitchFamily="18" charset="0"/>
                <a:ea typeface="宋体" pitchFamily="2" charset="-122"/>
              </a:rPr>
              <a:t>命令行开发</a:t>
            </a:r>
            <a:r>
              <a:rPr kumimoji="1" lang="en-US" altLang="zh-CN" sz="2000" b="1" dirty="0">
                <a:solidFill>
                  <a:srgbClr val="FF0000"/>
                </a:solidFill>
                <a:latin typeface="Times New Roman" pitchFamily="18" charset="0"/>
                <a:ea typeface="宋体" pitchFamily="2" charset="-122"/>
              </a:rPr>
              <a:t>C++</a:t>
            </a:r>
            <a:r>
              <a:rPr kumimoji="1" lang="zh-CN" altLang="zh-CN" sz="2000" b="1" dirty="0">
                <a:solidFill>
                  <a:srgbClr val="FF0000"/>
                </a:solidFill>
                <a:latin typeface="Times New Roman" pitchFamily="18" charset="0"/>
                <a:ea typeface="宋体" pitchFamily="2" charset="-122"/>
              </a:rPr>
              <a:t>语言图形用户界面程序</a:t>
            </a:r>
            <a:endParaRPr kumimoji="1" lang="zh-CN" altLang="en-US" sz="2000" b="1" dirty="0">
              <a:solidFill>
                <a:srgbClr val="FF0000"/>
              </a:solidFill>
              <a:latin typeface="Times New Roman" pitchFamily="18" charset="0"/>
              <a:ea typeface="宋体" pitchFamily="2" charset="-122"/>
            </a:endParaRPr>
          </a:p>
        </p:txBody>
      </p:sp>
      <p:sp>
        <p:nvSpPr>
          <p:cNvPr id="3" name="TextBox 2"/>
          <p:cNvSpPr txBox="1"/>
          <p:nvPr/>
        </p:nvSpPr>
        <p:spPr>
          <a:xfrm>
            <a:off x="611560" y="1161147"/>
            <a:ext cx="8162553" cy="2308324"/>
          </a:xfrm>
          <a:prstGeom prst="rect">
            <a:avLst/>
          </a:prstGeom>
          <a:noFill/>
        </p:spPr>
        <p:txBody>
          <a:bodyPr wrap="square" rtlCol="0">
            <a:spAutoFit/>
          </a:bodyPr>
          <a:lstStyle/>
          <a:p>
            <a:pPr fontAlgn="base">
              <a:lnSpc>
                <a:spcPct val="200000"/>
              </a:lnSpc>
              <a:spcBef>
                <a:spcPct val="0"/>
              </a:spcBef>
              <a:spcAft>
                <a:spcPct val="0"/>
              </a:spcAft>
            </a:pPr>
            <a:r>
              <a:rPr kumimoji="1" lang="en-US" altLang="zh-CN" b="1" dirty="0">
                <a:solidFill>
                  <a:srgbClr val="336600"/>
                </a:solidFill>
                <a:latin typeface="Times New Roman" pitchFamily="18" charset="0"/>
                <a:ea typeface="宋体" pitchFamily="2" charset="-122"/>
              </a:rPr>
              <a:t>1</a:t>
            </a:r>
            <a:r>
              <a:rPr kumimoji="1" lang="zh-CN" altLang="en-US" b="1" dirty="0">
                <a:solidFill>
                  <a:srgbClr val="336600"/>
                </a:solidFill>
                <a:latin typeface="Times New Roman" pitchFamily="18" charset="0"/>
                <a:ea typeface="宋体" pitchFamily="2" charset="-122"/>
              </a:rPr>
              <a:t>）程序的编辑</a:t>
            </a:r>
            <a:endParaRPr kumimoji="1" lang="en-US" altLang="zh-CN" b="1" dirty="0">
              <a:solidFill>
                <a:srgbClr val="336600"/>
              </a:solidFill>
              <a:latin typeface="Times New Roman" pitchFamily="18" charset="0"/>
              <a:ea typeface="宋体" pitchFamily="2" charset="-122"/>
            </a:endParaRPr>
          </a:p>
          <a:p>
            <a:pPr fontAlgn="base">
              <a:lnSpc>
                <a:spcPct val="200000"/>
              </a:lnSpc>
              <a:spcBef>
                <a:spcPct val="0"/>
              </a:spcBef>
              <a:spcAft>
                <a:spcPct val="0"/>
              </a:spcAft>
            </a:pPr>
            <a:r>
              <a:rPr kumimoji="1" lang="zh-CN" altLang="en-US" b="1" dirty="0">
                <a:solidFill>
                  <a:prstClr val="black"/>
                </a:solidFill>
                <a:latin typeface="Times New Roman" pitchFamily="18" charset="0"/>
                <a:ea typeface="宋体" pitchFamily="2" charset="-122"/>
              </a:rPr>
              <a:t>记事本编辑源程序代码，保存为：</a:t>
            </a:r>
            <a:r>
              <a:rPr kumimoji="1" lang="en-US" altLang="zh-CN" b="1" dirty="0">
                <a:solidFill>
                  <a:prstClr val="black"/>
                </a:solidFill>
                <a:latin typeface="Times New Roman" pitchFamily="18" charset="0"/>
                <a:ea typeface="宋体" pitchFamily="2" charset="-122"/>
              </a:rPr>
              <a:t>Example1_3.cpp</a:t>
            </a:r>
          </a:p>
          <a:p>
            <a:pPr fontAlgn="base">
              <a:lnSpc>
                <a:spcPct val="200000"/>
              </a:lnSpc>
              <a:spcBef>
                <a:spcPct val="0"/>
              </a:spcBef>
              <a:spcAft>
                <a:spcPct val="0"/>
              </a:spcAft>
            </a:pPr>
            <a:r>
              <a:rPr kumimoji="1" lang="en-US" altLang="zh-CN" b="1" dirty="0">
                <a:solidFill>
                  <a:srgbClr val="336600"/>
                </a:solidFill>
                <a:latin typeface="Times New Roman" pitchFamily="18" charset="0"/>
                <a:ea typeface="宋体" pitchFamily="2" charset="-122"/>
              </a:rPr>
              <a:t>2</a:t>
            </a:r>
            <a:r>
              <a:rPr kumimoji="1" lang="zh-CN" altLang="en-US" b="1" dirty="0">
                <a:solidFill>
                  <a:srgbClr val="336600"/>
                </a:solidFill>
                <a:latin typeface="Times New Roman" pitchFamily="18" charset="0"/>
                <a:ea typeface="宋体" pitchFamily="2" charset="-122"/>
              </a:rPr>
              <a:t>）程序的编译、连接和运行 </a:t>
            </a:r>
            <a:endParaRPr kumimoji="1" lang="en-US" altLang="zh-CN" b="1" dirty="0">
              <a:solidFill>
                <a:srgbClr val="336600"/>
              </a:solidFill>
              <a:latin typeface="Times New Roman" pitchFamily="18" charset="0"/>
              <a:ea typeface="宋体" pitchFamily="2" charset="-122"/>
            </a:endParaRPr>
          </a:p>
          <a:p>
            <a:pPr fontAlgn="base">
              <a:lnSpc>
                <a:spcPct val="200000"/>
              </a:lnSpc>
              <a:spcBef>
                <a:spcPct val="0"/>
              </a:spcBef>
              <a:spcAft>
                <a:spcPct val="0"/>
              </a:spcAft>
            </a:pPr>
            <a:r>
              <a:rPr kumimoji="1" lang="zh-CN" altLang="en-US" b="1" dirty="0">
                <a:solidFill>
                  <a:srgbClr val="336600"/>
                </a:solidFill>
                <a:latin typeface="Times New Roman" pitchFamily="18" charset="0"/>
                <a:ea typeface="宋体" pitchFamily="2" charset="-122"/>
              </a:rPr>
              <a:t>教材：</a:t>
            </a:r>
            <a:r>
              <a:rPr kumimoji="1" lang="en-US" altLang="zh-CN" b="1" dirty="0" err="1">
                <a:solidFill>
                  <a:srgbClr val="336600"/>
                </a:solidFill>
                <a:latin typeface="Times New Roman" pitchFamily="18" charset="0"/>
                <a:ea typeface="宋体" pitchFamily="2" charset="-122"/>
              </a:rPr>
              <a:t>P69</a:t>
            </a:r>
            <a:r>
              <a:rPr kumimoji="1" lang="zh-CN" altLang="en-US" b="1" dirty="0">
                <a:solidFill>
                  <a:srgbClr val="336600"/>
                </a:solidFill>
                <a:latin typeface="Times New Roman" pitchFamily="18" charset="0"/>
                <a:ea typeface="宋体" pitchFamily="2" charset="-122"/>
              </a:rPr>
              <a:t>页</a:t>
            </a:r>
            <a:endParaRPr kumimoji="1" lang="en-US" altLang="zh-CN" b="1" dirty="0">
              <a:solidFill>
                <a:srgbClr val="336600"/>
              </a:solidFill>
              <a:latin typeface="Times New Roman" pitchFamily="18" charset="0"/>
              <a:ea typeface="宋体" pitchFamily="2" charset="-122"/>
            </a:endParaRPr>
          </a:p>
        </p:txBody>
      </p:sp>
    </p:spTree>
    <p:extLst>
      <p:ext uri="{BB962C8B-B14F-4D97-AF65-F5344CB8AC3E}">
        <p14:creationId xmlns:p14="http://schemas.microsoft.com/office/powerpoint/2010/main" val="18458889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533506"/>
                                        </p:tgtEl>
                                        <p:attrNameLst>
                                          <p:attrName>style.visibility</p:attrName>
                                        </p:attrNameLst>
                                      </p:cBhvr>
                                      <p:to>
                                        <p:strVal val="visible"/>
                                      </p:to>
                                    </p:set>
                                    <p:animEffect transition="in" filter="checkerboard(down)">
                                      <p:cBhvr>
                                        <p:cTn id="7"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1196975"/>
            <a:ext cx="8431213" cy="609600"/>
          </a:xfrm>
        </p:spPr>
        <p:txBody>
          <a:bodyPr/>
          <a:lstStyle/>
          <a:p>
            <a:pPr algn="just"/>
            <a:r>
              <a:rPr lang="en-US" altLang="zh-CN" sz="2400" b="1" dirty="0" smtClean="0">
                <a:solidFill>
                  <a:srgbClr val="C00000"/>
                </a:solidFill>
              </a:rPr>
              <a:t>1.6.2  Windows</a:t>
            </a:r>
            <a:r>
              <a:rPr lang="zh-CN" altLang="zh-CN" sz="2400" b="1" dirty="0" smtClean="0">
                <a:solidFill>
                  <a:srgbClr val="C00000"/>
                </a:solidFill>
              </a:rPr>
              <a:t>平台下使用</a:t>
            </a:r>
            <a:r>
              <a:rPr lang="en-US" altLang="zh-CN" sz="2400" b="1" dirty="0" err="1" smtClean="0">
                <a:solidFill>
                  <a:srgbClr val="C00000"/>
                </a:solidFill>
              </a:rPr>
              <a:t>Qt</a:t>
            </a:r>
            <a:r>
              <a:rPr lang="zh-CN" altLang="en-US" sz="2400" b="1" dirty="0" smtClean="0">
                <a:solidFill>
                  <a:srgbClr val="C00000"/>
                </a:solidFill>
              </a:rPr>
              <a:t>第</a:t>
            </a:r>
            <a:r>
              <a:rPr lang="en-US" altLang="zh-CN" sz="2400" b="1" dirty="0" smtClean="0">
                <a:solidFill>
                  <a:srgbClr val="C00000"/>
                </a:solidFill>
              </a:rPr>
              <a:t>5</a:t>
            </a:r>
            <a:r>
              <a:rPr lang="zh-CN" altLang="en-US" sz="2400" b="1" dirty="0" smtClean="0">
                <a:solidFill>
                  <a:srgbClr val="C00000"/>
                </a:solidFill>
              </a:rPr>
              <a:t>版</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sp>
        <p:nvSpPr>
          <p:cNvPr id="533509" name="Rectangle 5"/>
          <p:cNvSpPr>
            <a:spLocks noGrp="1" noChangeArrowheads="1"/>
          </p:cNvSpPr>
          <p:nvPr>
            <p:ph type="ctrTitle"/>
          </p:nvPr>
        </p:nvSpPr>
        <p:spPr>
          <a:xfrm>
            <a:off x="611188" y="333375"/>
            <a:ext cx="7416800"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1.6  </a:t>
            </a:r>
            <a:r>
              <a:rPr lang="zh-CN" altLang="zh-CN" sz="2400" dirty="0">
                <a:solidFill>
                  <a:srgbClr val="FF0000"/>
                </a:solidFill>
                <a:latin typeface="+mn-lt"/>
                <a:ea typeface="+mn-ea"/>
                <a:cs typeface="+mn-cs"/>
              </a:rPr>
              <a:t>使用</a:t>
            </a:r>
            <a:r>
              <a:rPr lang="en-US" altLang="zh-CN" sz="2400" dirty="0">
                <a:solidFill>
                  <a:srgbClr val="FF0000"/>
                </a:solidFill>
                <a:latin typeface="+mn-lt"/>
                <a:ea typeface="+mn-ea"/>
                <a:cs typeface="+mn-cs"/>
              </a:rPr>
              <a:t>Qt Creator</a:t>
            </a:r>
            <a:r>
              <a:rPr lang="zh-CN" altLang="zh-CN" sz="2400" dirty="0">
                <a:solidFill>
                  <a:srgbClr val="FF0000"/>
                </a:solidFill>
                <a:latin typeface="+mn-lt"/>
                <a:ea typeface="+mn-ea"/>
                <a:cs typeface="+mn-cs"/>
              </a:rPr>
              <a:t>开发</a:t>
            </a:r>
            <a:r>
              <a:rPr lang="en-US" altLang="zh-CN" sz="2400" dirty="0">
                <a:solidFill>
                  <a:srgbClr val="FF0000"/>
                </a:solidFill>
                <a:latin typeface="+mn-lt"/>
                <a:ea typeface="+mn-ea"/>
                <a:cs typeface="+mn-cs"/>
              </a:rPr>
              <a:t>C++</a:t>
            </a:r>
            <a:r>
              <a:rPr lang="zh-CN" altLang="zh-CN" sz="2400" dirty="0">
                <a:solidFill>
                  <a:srgbClr val="FF0000"/>
                </a:solidFill>
                <a:latin typeface="+mn-lt"/>
                <a:ea typeface="+mn-ea"/>
                <a:cs typeface="+mn-cs"/>
              </a:rPr>
              <a:t>语言程序</a:t>
            </a:r>
          </a:p>
        </p:txBody>
      </p:sp>
      <p:sp>
        <p:nvSpPr>
          <p:cNvPr id="78853" name="矩形 5"/>
          <p:cNvSpPr>
            <a:spLocks noChangeArrowheads="1"/>
          </p:cNvSpPr>
          <p:nvPr/>
        </p:nvSpPr>
        <p:spPr bwMode="auto">
          <a:xfrm>
            <a:off x="468313" y="1844675"/>
            <a:ext cx="80645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lnSpc>
                <a:spcPct val="150000"/>
              </a:lnSpc>
              <a:spcBef>
                <a:spcPct val="0"/>
              </a:spcBef>
              <a:spcAft>
                <a:spcPct val="0"/>
              </a:spcAft>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编一个</a:t>
            </a:r>
            <a:r>
              <a:rPr kumimoji="1" lang="en-US" altLang="zh-CN" sz="2000" b="1" dirty="0">
                <a:solidFill>
                  <a:prstClr val="black"/>
                </a:solidFill>
                <a:latin typeface="Times New Roman" pitchFamily="18" charset="0"/>
                <a:ea typeface="宋体" pitchFamily="2" charset="-122"/>
              </a:rPr>
              <a:t>C++</a:t>
            </a:r>
            <a:r>
              <a:rPr kumimoji="1" lang="zh-CN" altLang="zh-CN" sz="2000" b="1" dirty="0">
                <a:solidFill>
                  <a:prstClr val="black"/>
                </a:solidFill>
                <a:latin typeface="Times New Roman" pitchFamily="18" charset="0"/>
                <a:ea typeface="宋体" pitchFamily="2" charset="-122"/>
              </a:rPr>
              <a:t>语言程序项目，项目名称为</a:t>
            </a:r>
            <a:r>
              <a:rPr kumimoji="1" lang="en-US" altLang="zh-CN" sz="2000" b="1" dirty="0" err="1">
                <a:solidFill>
                  <a:prstClr val="black"/>
                </a:solidFill>
                <a:latin typeface="Times New Roman" pitchFamily="18" charset="0"/>
                <a:ea typeface="宋体" pitchFamily="2" charset="-122"/>
              </a:rPr>
              <a:t>Example1_4</a:t>
            </a:r>
            <a:r>
              <a:rPr kumimoji="1" lang="zh-CN" altLang="zh-CN" sz="2000" b="1" dirty="0">
                <a:solidFill>
                  <a:prstClr val="black"/>
                </a:solidFill>
                <a:latin typeface="Times New Roman" pitchFamily="18" charset="0"/>
                <a:ea typeface="宋体" pitchFamily="2" charset="-122"/>
              </a:rPr>
              <a:t>，要求程序实现在图形窗口中显示“</a:t>
            </a:r>
            <a:r>
              <a:rPr kumimoji="1" lang="en-US" altLang="zh-CN" sz="2000" b="1" dirty="0">
                <a:solidFill>
                  <a:prstClr val="black"/>
                </a:solidFill>
                <a:latin typeface="Times New Roman" pitchFamily="18" charset="0"/>
                <a:ea typeface="宋体" pitchFamily="2" charset="-122"/>
              </a:rPr>
              <a:t>Hello! Welcome to Version 5 </a:t>
            </a:r>
            <a:r>
              <a:rPr kumimoji="1" lang="en-US" altLang="zh-CN" sz="2000" b="1" dirty="0" err="1">
                <a:solidFill>
                  <a:prstClr val="black"/>
                </a:solidFill>
                <a:latin typeface="Times New Roman" pitchFamily="18" charset="0"/>
                <a:ea typeface="宋体" pitchFamily="2" charset="-122"/>
              </a:rPr>
              <a:t>Qt</a:t>
            </a:r>
            <a:r>
              <a:rPr kumimoji="1" lang="en-US" altLang="zh-CN" sz="2000" b="1" dirty="0">
                <a:solidFill>
                  <a:prstClr val="black"/>
                </a:solidFill>
                <a:latin typeface="Times New Roman" pitchFamily="18" charset="0"/>
                <a:ea typeface="宋体" pitchFamily="2" charset="-122"/>
              </a:rPr>
              <a:t> World.</a:t>
            </a:r>
            <a:r>
              <a:rPr kumimoji="1" lang="zh-CN" altLang="zh-CN" sz="2000" b="1" dirty="0">
                <a:solidFill>
                  <a:prstClr val="black"/>
                </a:solidFill>
                <a:latin typeface="Times New Roman" pitchFamily="18" charset="0"/>
                <a:ea typeface="宋体" pitchFamily="2" charset="-122"/>
              </a:rPr>
              <a:t>”。</a:t>
            </a:r>
            <a:endParaRPr kumimoji="1" lang="en-US" altLang="zh-CN" sz="2000" b="1" dirty="0">
              <a:solidFill>
                <a:prstClr val="black"/>
              </a:solidFill>
              <a:latin typeface="Times New Roman" pitchFamily="18" charset="0"/>
              <a:ea typeface="宋体" pitchFamily="2" charset="-122"/>
            </a:endParaRPr>
          </a:p>
          <a:p>
            <a:pPr algn="just" fontAlgn="base">
              <a:lnSpc>
                <a:spcPct val="150000"/>
              </a:lnSpc>
              <a:spcBef>
                <a:spcPct val="0"/>
              </a:spcBef>
              <a:spcAft>
                <a:spcPct val="0"/>
              </a:spcAft>
            </a:pPr>
            <a:endParaRPr kumimoji="1" lang="en-US" altLang="zh-CN" sz="2000" b="1" dirty="0">
              <a:solidFill>
                <a:prstClr val="black"/>
              </a:solidFill>
              <a:latin typeface="Times New Roman" pitchFamily="18" charset="0"/>
              <a:ea typeface="宋体" pitchFamily="2" charset="-122"/>
            </a:endParaRPr>
          </a:p>
          <a:p>
            <a:pPr algn="just" fontAlgn="base">
              <a:lnSpc>
                <a:spcPct val="150000"/>
              </a:lnSpc>
              <a:spcBef>
                <a:spcPct val="0"/>
              </a:spcBef>
              <a:spcAft>
                <a:spcPct val="0"/>
              </a:spcAft>
            </a:pPr>
            <a:r>
              <a:rPr kumimoji="1" lang="zh-CN" altLang="en-US" sz="2000" b="1" dirty="0">
                <a:solidFill>
                  <a:prstClr val="black"/>
                </a:solidFill>
                <a:latin typeface="Times New Roman" pitchFamily="18" charset="0"/>
                <a:ea typeface="宋体" pitchFamily="2" charset="-122"/>
              </a:rPr>
              <a:t>具体步骤参见</a:t>
            </a:r>
            <a:r>
              <a:rPr kumimoji="1" lang="en-US" altLang="zh-CN" sz="2000" b="1" dirty="0">
                <a:solidFill>
                  <a:prstClr val="black"/>
                </a:solidFill>
                <a:latin typeface="Times New Roman" pitchFamily="18" charset="0"/>
                <a:ea typeface="宋体" pitchFamily="2" charset="-122"/>
              </a:rPr>
              <a:t>1.6.2</a:t>
            </a:r>
            <a:r>
              <a:rPr kumimoji="1" lang="zh-CN" altLang="en-US" sz="2000" b="1" dirty="0">
                <a:solidFill>
                  <a:prstClr val="black"/>
                </a:solidFill>
                <a:latin typeface="Times New Roman" pitchFamily="18" charset="0"/>
                <a:ea typeface="宋体" pitchFamily="2" charset="-122"/>
              </a:rPr>
              <a:t>节。</a:t>
            </a: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pPr>
            <a:endParaRPr kumimoji="1" lang="en-US" altLang="zh-CN" sz="2000" b="1" dirty="0">
              <a:solidFill>
                <a:prstClr val="black"/>
              </a:solidFill>
              <a:latin typeface="Times New Roman" pitchFamily="18" charset="0"/>
              <a:ea typeface="宋体" pitchFamily="2" charset="-122"/>
            </a:endParaRPr>
          </a:p>
          <a:p>
            <a:pPr algn="just" fontAlgn="base">
              <a:spcBef>
                <a:spcPct val="0"/>
              </a:spcBef>
              <a:spcAft>
                <a:spcPct val="0"/>
              </a:spcAft>
            </a:pPr>
            <a:endParaRPr kumimoji="1" lang="zh-CN" altLang="zh-CN" sz="2000" b="1" dirty="0">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42412227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0825" y="1196975"/>
            <a:ext cx="8431213" cy="609600"/>
          </a:xfrm>
        </p:spPr>
        <p:txBody>
          <a:bodyPr/>
          <a:lstStyle/>
          <a:p>
            <a:pPr algn="just"/>
            <a:r>
              <a:rPr lang="en-US" altLang="zh-CN" sz="2400" b="1" dirty="0" smtClean="0">
                <a:solidFill>
                  <a:srgbClr val="C00000"/>
                </a:solidFill>
              </a:rPr>
              <a:t>1.6.3  Linux</a:t>
            </a:r>
            <a:r>
              <a:rPr lang="zh-CN" altLang="zh-CN" sz="2400" b="1" dirty="0" smtClean="0">
                <a:solidFill>
                  <a:srgbClr val="C00000"/>
                </a:solidFill>
              </a:rPr>
              <a:t>平台下使用</a:t>
            </a:r>
            <a:r>
              <a:rPr lang="en-US" altLang="zh-CN" sz="2400" b="1" dirty="0" err="1" smtClean="0">
                <a:solidFill>
                  <a:srgbClr val="C00000"/>
                </a:solidFill>
              </a:rPr>
              <a:t>Qt</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sp>
        <p:nvSpPr>
          <p:cNvPr id="533509" name="Rectangle 5"/>
          <p:cNvSpPr>
            <a:spLocks noGrp="1" noChangeArrowheads="1"/>
          </p:cNvSpPr>
          <p:nvPr>
            <p:ph type="ctrTitle"/>
          </p:nvPr>
        </p:nvSpPr>
        <p:spPr>
          <a:xfrm>
            <a:off x="611188" y="333375"/>
            <a:ext cx="7416800" cy="685800"/>
          </a:xfrm>
        </p:spPr>
        <p:txBody>
          <a:bodyPr/>
          <a:lstStyle/>
          <a:p>
            <a:pPr algn="just" fontAlgn="auto">
              <a:spcAft>
                <a:spcPts val="0"/>
              </a:spcAft>
              <a:buClr>
                <a:schemeClr val="accent6">
                  <a:lumMod val="75000"/>
                </a:schemeClr>
              </a:buClr>
              <a:defRPr/>
            </a:pPr>
            <a:r>
              <a:rPr lang="en-US" altLang="zh-CN" sz="2400" dirty="0" smtClean="0">
                <a:solidFill>
                  <a:srgbClr val="FF0000"/>
                </a:solidFill>
                <a:latin typeface="+mn-lt"/>
                <a:ea typeface="+mn-ea"/>
                <a:cs typeface="+mn-cs"/>
              </a:rPr>
              <a:t>1.6  </a:t>
            </a:r>
            <a:r>
              <a:rPr lang="zh-CN" altLang="zh-CN" sz="2400" dirty="0">
                <a:solidFill>
                  <a:srgbClr val="FF0000"/>
                </a:solidFill>
                <a:latin typeface="+mn-lt"/>
                <a:ea typeface="+mn-ea"/>
                <a:cs typeface="+mn-cs"/>
              </a:rPr>
              <a:t>使用</a:t>
            </a:r>
            <a:r>
              <a:rPr lang="en-US" altLang="zh-CN" sz="2400" dirty="0">
                <a:solidFill>
                  <a:srgbClr val="FF0000"/>
                </a:solidFill>
                <a:latin typeface="+mn-lt"/>
                <a:ea typeface="+mn-ea"/>
                <a:cs typeface="+mn-cs"/>
              </a:rPr>
              <a:t>Qt Creator</a:t>
            </a:r>
            <a:r>
              <a:rPr lang="zh-CN" altLang="zh-CN" sz="2400" dirty="0">
                <a:solidFill>
                  <a:srgbClr val="FF0000"/>
                </a:solidFill>
                <a:latin typeface="+mn-lt"/>
                <a:ea typeface="+mn-ea"/>
                <a:cs typeface="+mn-cs"/>
              </a:rPr>
              <a:t>开发</a:t>
            </a:r>
            <a:r>
              <a:rPr lang="en-US" altLang="zh-CN" sz="2400" dirty="0">
                <a:solidFill>
                  <a:srgbClr val="FF0000"/>
                </a:solidFill>
                <a:latin typeface="+mn-lt"/>
                <a:ea typeface="+mn-ea"/>
                <a:cs typeface="+mn-cs"/>
              </a:rPr>
              <a:t>C++</a:t>
            </a:r>
            <a:r>
              <a:rPr lang="zh-CN" altLang="zh-CN" sz="2400" dirty="0">
                <a:solidFill>
                  <a:srgbClr val="FF0000"/>
                </a:solidFill>
                <a:latin typeface="+mn-lt"/>
                <a:ea typeface="+mn-ea"/>
                <a:cs typeface="+mn-cs"/>
              </a:rPr>
              <a:t>语言程序</a:t>
            </a:r>
          </a:p>
        </p:txBody>
      </p:sp>
      <p:sp>
        <p:nvSpPr>
          <p:cNvPr id="78853" name="矩形 5"/>
          <p:cNvSpPr>
            <a:spLocks noChangeArrowheads="1"/>
          </p:cNvSpPr>
          <p:nvPr/>
        </p:nvSpPr>
        <p:spPr bwMode="auto">
          <a:xfrm>
            <a:off x="468313" y="1844675"/>
            <a:ext cx="806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000" b="1" dirty="0">
                <a:solidFill>
                  <a:srgbClr val="FF0000"/>
                </a:solidFill>
                <a:latin typeface="Times New Roman" pitchFamily="18" charset="0"/>
                <a:ea typeface="宋体" pitchFamily="2" charset="-122"/>
              </a:rPr>
              <a:t>      </a:t>
            </a:r>
            <a:r>
              <a:rPr kumimoji="1" lang="zh-CN" altLang="zh-CN" sz="2000" b="1" dirty="0">
                <a:solidFill>
                  <a:prstClr val="black"/>
                </a:solidFill>
                <a:latin typeface="Times New Roman" pitchFamily="18" charset="0"/>
                <a:ea typeface="宋体" pitchFamily="2" charset="-122"/>
              </a:rPr>
              <a:t>编一个</a:t>
            </a:r>
            <a:r>
              <a:rPr kumimoji="1" lang="en-US" altLang="zh-CN" sz="2000" b="1" dirty="0">
                <a:solidFill>
                  <a:prstClr val="black"/>
                </a:solidFill>
                <a:latin typeface="Times New Roman" pitchFamily="18" charset="0"/>
                <a:ea typeface="宋体" pitchFamily="2" charset="-122"/>
              </a:rPr>
              <a:t>C++</a:t>
            </a:r>
            <a:r>
              <a:rPr kumimoji="1" lang="zh-CN" altLang="zh-CN" sz="2000" b="1" dirty="0">
                <a:solidFill>
                  <a:prstClr val="black"/>
                </a:solidFill>
                <a:latin typeface="Times New Roman" pitchFamily="18" charset="0"/>
                <a:ea typeface="宋体" pitchFamily="2" charset="-122"/>
              </a:rPr>
              <a:t>语言程序项目，项目名称为</a:t>
            </a:r>
            <a:r>
              <a:rPr kumimoji="1" lang="en-US" altLang="zh-CN" sz="2000" b="1" dirty="0" err="1">
                <a:solidFill>
                  <a:prstClr val="black"/>
                </a:solidFill>
                <a:latin typeface="Times New Roman" pitchFamily="18" charset="0"/>
                <a:ea typeface="宋体" pitchFamily="2" charset="-122"/>
              </a:rPr>
              <a:t>welcomeToQt04</a:t>
            </a:r>
            <a:r>
              <a:rPr kumimoji="1" lang="zh-CN" altLang="zh-CN" sz="2000" b="1" dirty="0">
                <a:solidFill>
                  <a:prstClr val="black"/>
                </a:solidFill>
                <a:latin typeface="Times New Roman" pitchFamily="18" charset="0"/>
                <a:ea typeface="宋体" pitchFamily="2" charset="-122"/>
              </a:rPr>
              <a:t>，要求程序实现在图形窗口中显示“</a:t>
            </a:r>
            <a:r>
              <a:rPr kumimoji="1" lang="en-US" altLang="zh-CN" sz="2000" b="1" dirty="0">
                <a:solidFill>
                  <a:prstClr val="black"/>
                </a:solidFill>
                <a:latin typeface="Times New Roman" pitchFamily="18" charset="0"/>
                <a:ea typeface="宋体" pitchFamily="2" charset="-122"/>
              </a:rPr>
              <a:t>Hello! Welcome to </a:t>
            </a:r>
            <a:r>
              <a:rPr kumimoji="1" lang="en-US" altLang="zh-CN" sz="2000" b="1" dirty="0" err="1">
                <a:solidFill>
                  <a:prstClr val="black"/>
                </a:solidFill>
                <a:latin typeface="Times New Roman" pitchFamily="18" charset="0"/>
                <a:ea typeface="宋体" pitchFamily="2" charset="-122"/>
              </a:rPr>
              <a:t>Qt</a:t>
            </a:r>
            <a:r>
              <a:rPr kumimoji="1" lang="en-US" altLang="zh-CN" sz="2000" b="1" dirty="0">
                <a:solidFill>
                  <a:prstClr val="black"/>
                </a:solidFill>
                <a:latin typeface="Times New Roman" pitchFamily="18" charset="0"/>
                <a:ea typeface="宋体" pitchFamily="2" charset="-122"/>
              </a:rPr>
              <a:t> World.</a:t>
            </a:r>
            <a:r>
              <a:rPr kumimoji="1" lang="zh-CN" altLang="zh-CN" sz="2000" b="1" dirty="0">
                <a:solidFill>
                  <a:prstClr val="black"/>
                </a:solidFill>
                <a:latin typeface="Times New Roman" pitchFamily="18" charset="0"/>
                <a:ea typeface="宋体" pitchFamily="2" charset="-122"/>
              </a:rPr>
              <a:t>”。</a:t>
            </a:r>
          </a:p>
        </p:txBody>
      </p:sp>
      <p:pic>
        <p:nvPicPr>
          <p:cNvPr id="78854" name="Picture 2" descr="QtC++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25" y="2636838"/>
            <a:ext cx="4351338"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3" descr="QtC++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36838"/>
            <a:ext cx="439261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314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nodeType="afterEffect">
                                  <p:stCondLst>
                                    <p:cond delay="0"/>
                                  </p:stCondLst>
                                  <p:childTnLst>
                                    <p:set>
                                      <p:cBhvr>
                                        <p:cTn id="6" dur="1" fill="hold">
                                          <p:stCondLst>
                                            <p:cond delay="0"/>
                                          </p:stCondLst>
                                        </p:cTn>
                                        <p:tgtEl>
                                          <p:spTgt spid="533509"/>
                                        </p:tgtEl>
                                        <p:attrNameLst>
                                          <p:attrName>style.visibility</p:attrName>
                                        </p:attrNameLst>
                                      </p:cBhvr>
                                      <p:to>
                                        <p:strVal val="visible"/>
                                      </p:to>
                                    </p:set>
                                    <p:animEffect transition="in" filter="blinds(vertical)">
                                      <p:cBhvr>
                                        <p:cTn id="7" dur="500"/>
                                        <p:tgtEl>
                                          <p:spTgt spid="533509"/>
                                        </p:tgtEl>
                                      </p:cBhvr>
                                    </p:animEffect>
                                  </p:childTnLst>
                                </p:cTn>
                              </p:par>
                            </p:childTnLst>
                          </p:cTn>
                        </p:par>
                        <p:par>
                          <p:cTn id="8" fill="hold" nodeType="afterGroup">
                            <p:stCondLst>
                              <p:cond delay="500"/>
                            </p:stCondLst>
                            <p:childTnLst>
                              <p:par>
                                <p:cTn id="9" presetID="3" presetClass="entr" presetSubtype="5" fill="hold" grpId="0" nodeType="afterEffect">
                                  <p:stCondLst>
                                    <p:cond delay="1000"/>
                                  </p:stCondLst>
                                  <p:childTnLst>
                                    <p:set>
                                      <p:cBhvr>
                                        <p:cTn id="10" dur="1" fill="hold">
                                          <p:stCondLst>
                                            <p:cond delay="0"/>
                                          </p:stCondLst>
                                        </p:cTn>
                                        <p:tgtEl>
                                          <p:spTgt spid="533508">
                                            <p:txEl>
                                              <p:pRg st="0" end="0"/>
                                            </p:txEl>
                                          </p:spTgt>
                                        </p:tgtEl>
                                        <p:attrNameLst>
                                          <p:attrName>style.visibility</p:attrName>
                                        </p:attrNameLst>
                                      </p:cBhvr>
                                      <p:to>
                                        <p:strVal val="visible"/>
                                      </p:to>
                                    </p:set>
                                    <p:animEffect transition="in" filter="blinds(vertical)">
                                      <p:cBhvr>
                                        <p:cTn id="11" dur="500"/>
                                        <p:tgtEl>
                                          <p:spTgt spid="533508">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533506"/>
                                        </p:tgtEl>
                                        <p:attrNameLst>
                                          <p:attrName>style.visibility</p:attrName>
                                        </p:attrNameLst>
                                      </p:cBhvr>
                                      <p:to>
                                        <p:strVal val="visible"/>
                                      </p:to>
                                    </p:set>
                                    <p:animEffect transition="in" filter="checkerboard(down)">
                                      <p:cBhvr>
                                        <p:cTn id="16"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8" name="Rectangle 4"/>
          <p:cNvSpPr>
            <a:spLocks noGrp="1" noChangeArrowheads="1"/>
          </p:cNvSpPr>
          <p:nvPr>
            <p:ph type="subTitle" idx="1"/>
          </p:nvPr>
        </p:nvSpPr>
        <p:spPr>
          <a:xfrm>
            <a:off x="342900" y="620688"/>
            <a:ext cx="8431213" cy="609600"/>
          </a:xfrm>
        </p:spPr>
        <p:txBody>
          <a:bodyPr/>
          <a:lstStyle/>
          <a:p>
            <a:pPr algn="just"/>
            <a:r>
              <a:rPr lang="en-US" altLang="zh-CN" sz="2400" b="1" dirty="0" smtClean="0">
                <a:solidFill>
                  <a:srgbClr val="C00000"/>
                </a:solidFill>
              </a:rPr>
              <a:t>1.6.3  Linux</a:t>
            </a:r>
            <a:r>
              <a:rPr lang="zh-CN" altLang="zh-CN" sz="2400" b="1" dirty="0" smtClean="0">
                <a:solidFill>
                  <a:srgbClr val="C00000"/>
                </a:solidFill>
              </a:rPr>
              <a:t>平台下使用</a:t>
            </a:r>
            <a:r>
              <a:rPr lang="en-US" altLang="zh-CN" sz="2400" b="1" dirty="0" err="1" smtClean="0">
                <a:solidFill>
                  <a:srgbClr val="C00000"/>
                </a:solidFill>
              </a:rPr>
              <a:t>Qt</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pic>
        <p:nvPicPr>
          <p:cNvPr id="79877" name="Picture 2" descr="QtC++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025" y="1412776"/>
            <a:ext cx="4427538"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3" descr="QtC++4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1412776"/>
            <a:ext cx="4456112"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24649498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8" grpId="0" build="p" autoUpdateAnimBg="0" advAuto="1000"/>
    </p:bld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90538" y="1139826"/>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51520" y="404664"/>
            <a:ext cx="8431213" cy="609600"/>
          </a:xfrm>
        </p:spPr>
        <p:txBody>
          <a:bodyPr/>
          <a:lstStyle/>
          <a:p>
            <a:pPr algn="just"/>
            <a:r>
              <a:rPr lang="en-US" altLang="zh-CN" sz="2400" b="1" dirty="0" smtClean="0">
                <a:solidFill>
                  <a:srgbClr val="C00000"/>
                </a:solidFill>
              </a:rPr>
              <a:t>1.6.3  Linux</a:t>
            </a:r>
            <a:r>
              <a:rPr lang="zh-CN" altLang="zh-CN" sz="2400" b="1" dirty="0" smtClean="0">
                <a:solidFill>
                  <a:srgbClr val="C00000"/>
                </a:solidFill>
              </a:rPr>
              <a:t>平台下使用</a:t>
            </a:r>
            <a:r>
              <a:rPr lang="en-US" altLang="zh-CN" sz="2400" b="1" dirty="0" err="1" smtClean="0">
                <a:solidFill>
                  <a:srgbClr val="C00000"/>
                </a:solidFill>
              </a:rPr>
              <a:t>Qt</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pic>
        <p:nvPicPr>
          <p:cNvPr id="80901" name="Picture 2" descr="QtC++4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8" y="1443038"/>
            <a:ext cx="4572000"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2" name="Picture 3" descr="QtC++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406525"/>
            <a:ext cx="4321175" cy="446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914188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93490" y="1025526"/>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30857" y="404664"/>
            <a:ext cx="8431213" cy="609600"/>
          </a:xfrm>
        </p:spPr>
        <p:txBody>
          <a:bodyPr/>
          <a:lstStyle/>
          <a:p>
            <a:pPr algn="just"/>
            <a:r>
              <a:rPr lang="en-US" altLang="zh-CN" sz="2400" b="1" dirty="0" smtClean="0">
                <a:solidFill>
                  <a:srgbClr val="C00000"/>
                </a:solidFill>
              </a:rPr>
              <a:t>1.6.3  Linux</a:t>
            </a:r>
            <a:r>
              <a:rPr lang="zh-CN" altLang="zh-CN" sz="2400" b="1" dirty="0" smtClean="0">
                <a:solidFill>
                  <a:srgbClr val="C00000"/>
                </a:solidFill>
              </a:rPr>
              <a:t>平台下使用</a:t>
            </a:r>
            <a:r>
              <a:rPr lang="en-US" altLang="zh-CN" sz="2400" b="1" dirty="0" err="1" smtClean="0">
                <a:solidFill>
                  <a:srgbClr val="C00000"/>
                </a:solidFill>
              </a:rPr>
              <a:t>Qt</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pic>
        <p:nvPicPr>
          <p:cNvPr id="81925" name="Picture 2" descr="QtC++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313" y="1225551"/>
            <a:ext cx="8170862"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9217604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7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279400" y="279400"/>
            <a:ext cx="8431213" cy="609600"/>
          </a:xfrm>
        </p:spPr>
        <p:txBody>
          <a:bodyPr/>
          <a:lstStyle/>
          <a:p>
            <a:pPr algn="just"/>
            <a:r>
              <a:rPr lang="en-US" altLang="zh-CN" sz="2400" b="1" dirty="0" smtClean="0">
                <a:solidFill>
                  <a:srgbClr val="C00000"/>
                </a:solidFill>
              </a:rPr>
              <a:t>1.6.3  Linux</a:t>
            </a:r>
            <a:r>
              <a:rPr lang="zh-CN" altLang="zh-CN" sz="2400" b="1" dirty="0" smtClean="0">
                <a:solidFill>
                  <a:srgbClr val="C00000"/>
                </a:solidFill>
              </a:rPr>
              <a:t>平台下使用</a:t>
            </a:r>
            <a:r>
              <a:rPr lang="en-US" altLang="zh-CN" sz="2400" b="1" dirty="0" err="1" smtClean="0">
                <a:solidFill>
                  <a:srgbClr val="C00000"/>
                </a:solidFill>
              </a:rPr>
              <a:t>Qt</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pic>
        <p:nvPicPr>
          <p:cNvPr id="82949" name="Picture 2" descr="QtC++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980728"/>
            <a:ext cx="6769100" cy="506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a:lstStyle/>
          <a:p>
            <a:endParaRPr lang="zh-CN" altLang="en-US"/>
          </a:p>
        </p:txBody>
      </p:sp>
    </p:spTree>
    <p:extLst>
      <p:ext uri="{BB962C8B-B14F-4D97-AF65-F5344CB8AC3E}">
        <p14:creationId xmlns:p14="http://schemas.microsoft.com/office/powerpoint/2010/main" val="11519183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a:p>
            <a:endParaRPr lang="zh-CN" altLang="zh-CN" sz="2400" b="1" smtClean="0">
              <a:solidFill>
                <a:srgbClr val="C00000"/>
              </a:solidFill>
            </a:endParaRPr>
          </a:p>
        </p:txBody>
      </p:sp>
      <p:sp>
        <p:nvSpPr>
          <p:cNvPr id="10243" name="矩形 5"/>
          <p:cNvSpPr>
            <a:spLocks noChangeArrowheads="1"/>
          </p:cNvSpPr>
          <p:nvPr/>
        </p:nvSpPr>
        <p:spPr bwMode="auto">
          <a:xfrm>
            <a:off x="827088" y="1412875"/>
            <a:ext cx="7777162"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2</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MinGW</a:t>
            </a:r>
          </a:p>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       </a:t>
            </a:r>
          </a:p>
          <a:p>
            <a:pPr algn="just" fontAlgn="base">
              <a:lnSpc>
                <a:spcPct val="150000"/>
              </a:lnSpc>
              <a:spcBef>
                <a:spcPct val="0"/>
              </a:spcBef>
              <a:spcAft>
                <a:spcPct val="0"/>
              </a:spcAft>
            </a:pPr>
            <a:r>
              <a:rPr kumimoji="1" lang="en-US" altLang="zh-CN" sz="2000" b="1">
                <a:solidFill>
                  <a:prstClr val="black"/>
                </a:solidFill>
                <a:latin typeface="Times New Roman" pitchFamily="18" charset="0"/>
                <a:ea typeface="宋体" pitchFamily="2" charset="-122"/>
              </a:rPr>
              <a:t>        </a:t>
            </a:r>
            <a:r>
              <a:rPr kumimoji="1" lang="en-US" altLang="zh-CN" sz="2000" b="1">
                <a:solidFill>
                  <a:srgbClr val="FF0000"/>
                </a:solidFill>
                <a:latin typeface="Times New Roman" pitchFamily="18" charset="0"/>
                <a:ea typeface="宋体" pitchFamily="2" charset="-122"/>
              </a:rPr>
              <a:t>MinGW</a:t>
            </a:r>
            <a:r>
              <a:rPr kumimoji="1" lang="zh-CN" altLang="zh-CN" sz="2000" b="1">
                <a:solidFill>
                  <a:prstClr val="black"/>
                </a:solidFill>
                <a:latin typeface="Times New Roman" pitchFamily="18" charset="0"/>
                <a:ea typeface="宋体" pitchFamily="2" charset="-122"/>
              </a:rPr>
              <a:t>是</a:t>
            </a:r>
            <a:r>
              <a:rPr kumimoji="1" lang="en-US" altLang="zh-CN" sz="2000" b="1">
                <a:solidFill>
                  <a:prstClr val="black"/>
                </a:solidFill>
                <a:latin typeface="Times New Roman" pitchFamily="18" charset="0"/>
                <a:ea typeface="宋体" pitchFamily="2" charset="-122"/>
              </a:rPr>
              <a:t>GCC</a:t>
            </a:r>
            <a:r>
              <a:rPr kumimoji="1" lang="zh-CN" altLang="en-US" sz="2000" b="1">
                <a:solidFill>
                  <a:prstClr val="black"/>
                </a:solidFill>
                <a:latin typeface="Times New Roman" pitchFamily="18" charset="0"/>
                <a:ea typeface="宋体" pitchFamily="2" charset="-122"/>
              </a:rPr>
              <a:t>在微软的</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平台下的移植版，是可自由使用和发布的</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特定</a:t>
            </a:r>
            <a:r>
              <a:rPr kumimoji="1" lang="en-US" altLang="zh-CN" sz="2000" b="1">
                <a:solidFill>
                  <a:prstClr val="black"/>
                </a:solidFill>
                <a:latin typeface="Times New Roman" pitchFamily="18" charset="0"/>
                <a:ea typeface="宋体" pitchFamily="2" charset="-122"/>
              </a:rPr>
              <a:t>头文件</a:t>
            </a:r>
            <a:r>
              <a:rPr kumimoji="1" lang="zh-CN" altLang="zh-CN" sz="2000" b="1">
                <a:solidFill>
                  <a:prstClr val="black"/>
                </a:solidFill>
                <a:latin typeface="Times New Roman" pitchFamily="18" charset="0"/>
                <a:ea typeface="宋体" pitchFamily="2" charset="-122"/>
              </a:rPr>
              <a:t>和使用</a:t>
            </a:r>
            <a:r>
              <a:rPr kumimoji="1" lang="en-US" altLang="zh-CN" sz="2000" b="1">
                <a:solidFill>
                  <a:prstClr val="black"/>
                </a:solidFill>
                <a:latin typeface="Times New Roman" pitchFamily="18" charset="0"/>
                <a:ea typeface="宋体" pitchFamily="2" charset="-122"/>
              </a:rPr>
              <a:t>GNU</a:t>
            </a:r>
            <a:r>
              <a:rPr kumimoji="1" lang="zh-CN" altLang="zh-CN" sz="2000" b="1">
                <a:solidFill>
                  <a:prstClr val="black"/>
                </a:solidFill>
                <a:latin typeface="Times New Roman" pitchFamily="18" charset="0"/>
                <a:ea typeface="宋体" pitchFamily="2" charset="-122"/>
              </a:rPr>
              <a:t>工具集导入库的集合，允许在</a:t>
            </a:r>
            <a:r>
              <a:rPr kumimoji="1" lang="en-US" altLang="zh-CN" sz="2000" b="1">
                <a:solidFill>
                  <a:prstClr val="black"/>
                </a:solidFill>
                <a:latin typeface="Times New Roman" pitchFamily="18" charset="0"/>
                <a:ea typeface="宋体" pitchFamily="2" charset="-122"/>
              </a:rPr>
              <a:t>GNU/Linux</a:t>
            </a:r>
            <a:r>
              <a:rPr kumimoji="1" lang="zh-CN" altLang="zh-CN" sz="2000" b="1">
                <a:solidFill>
                  <a:prstClr val="black"/>
                </a:solidFill>
                <a:latin typeface="Times New Roman" pitchFamily="18" charset="0"/>
                <a:ea typeface="宋体" pitchFamily="2" charset="-122"/>
              </a:rPr>
              <a:t>和</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平台生成本地的</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程序而不需要第三方</a:t>
            </a:r>
            <a:r>
              <a:rPr kumimoji="1" lang="en-US" altLang="zh-CN" sz="2000" b="1">
                <a:solidFill>
                  <a:prstClr val="black"/>
                </a:solidFill>
                <a:latin typeface="Times New Roman" pitchFamily="18" charset="0"/>
                <a:ea typeface="宋体" pitchFamily="2" charset="-122"/>
              </a:rPr>
              <a:t>C</a:t>
            </a:r>
            <a:r>
              <a:rPr kumimoji="1" lang="zh-CN" altLang="zh-CN" sz="2000" b="1">
                <a:solidFill>
                  <a:prstClr val="black"/>
                </a:solidFill>
                <a:latin typeface="Times New Roman" pitchFamily="18" charset="0"/>
                <a:ea typeface="宋体" pitchFamily="2" charset="-122"/>
              </a:rPr>
              <a:t>运行时库。</a:t>
            </a:r>
            <a:r>
              <a:rPr kumimoji="1" lang="en-US" altLang="zh-CN" sz="2000" b="1">
                <a:solidFill>
                  <a:prstClr val="black"/>
                </a:solidFill>
                <a:latin typeface="Times New Roman" pitchFamily="18" charset="0"/>
                <a:ea typeface="宋体" pitchFamily="2" charset="-122"/>
              </a:rPr>
              <a:t>MinGW</a:t>
            </a:r>
            <a:r>
              <a:rPr kumimoji="1" lang="zh-CN" altLang="zh-CN" sz="2000" b="1">
                <a:solidFill>
                  <a:prstClr val="black"/>
                </a:solidFill>
                <a:latin typeface="Times New Roman" pitchFamily="18" charset="0"/>
                <a:ea typeface="宋体" pitchFamily="2" charset="-122"/>
              </a:rPr>
              <a:t>本身也存在多个分支，可以在</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Linux</a:t>
            </a:r>
            <a:r>
              <a:rPr kumimoji="1" lang="zh-CN" altLang="zh-CN" sz="2000" b="1">
                <a:solidFill>
                  <a:prstClr val="black"/>
                </a:solidFill>
                <a:latin typeface="Times New Roman" pitchFamily="18" charset="0"/>
                <a:ea typeface="宋体" pitchFamily="2" charset="-122"/>
              </a:rPr>
              <a:t>中编译能在</a:t>
            </a:r>
            <a:r>
              <a:rPr kumimoji="1" lang="en-US" altLang="zh-CN" sz="2000" b="1">
                <a:solidFill>
                  <a:prstClr val="black"/>
                </a:solidFill>
                <a:latin typeface="Times New Roman" pitchFamily="18" charset="0"/>
                <a:ea typeface="宋体" pitchFamily="2" charset="-122"/>
              </a:rPr>
              <a:t>Windows</a:t>
            </a:r>
            <a:r>
              <a:rPr kumimoji="1" lang="zh-CN" altLang="zh-CN" sz="2000" b="1">
                <a:solidFill>
                  <a:prstClr val="black"/>
                </a:solidFill>
                <a:latin typeface="Times New Roman" pitchFamily="18" charset="0"/>
                <a:ea typeface="宋体" pitchFamily="2" charset="-122"/>
              </a:rPr>
              <a:t>中执行的二进制代码。</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37251593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1000"/>
                                        <p:tgtEl>
                                          <p:spTgt spid="10243"/>
                                        </p:tgtEl>
                                      </p:cBhvr>
                                    </p:animEffect>
                                    <p:anim calcmode="lin" valueType="num">
                                      <p:cBhvr>
                                        <p:cTn id="8" dur="1000" fill="hold"/>
                                        <p:tgtEl>
                                          <p:spTgt spid="10243"/>
                                        </p:tgtEl>
                                        <p:attrNameLst>
                                          <p:attrName>ppt_x</p:attrName>
                                        </p:attrNameLst>
                                      </p:cBhvr>
                                      <p:tavLst>
                                        <p:tav tm="0">
                                          <p:val>
                                            <p:strVal val="#ppt_x"/>
                                          </p:val>
                                        </p:tav>
                                        <p:tav tm="100000">
                                          <p:val>
                                            <p:strVal val="#ppt_x"/>
                                          </p:val>
                                        </p:tav>
                                      </p:tavLst>
                                    </p:anim>
                                    <p:anim calcmode="lin" valueType="num">
                                      <p:cBhvr>
                                        <p:cTn id="9" dur="1000" fill="hold"/>
                                        <p:tgtEl>
                                          <p:spTgt spid="10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16657" y="188640"/>
            <a:ext cx="8431213" cy="609600"/>
          </a:xfrm>
        </p:spPr>
        <p:txBody>
          <a:bodyPr/>
          <a:lstStyle/>
          <a:p>
            <a:pPr algn="just"/>
            <a:r>
              <a:rPr lang="en-US" altLang="zh-CN" sz="2400" b="1" dirty="0" smtClean="0">
                <a:solidFill>
                  <a:srgbClr val="C00000"/>
                </a:solidFill>
              </a:rPr>
              <a:t>1.6.3  Linux</a:t>
            </a:r>
            <a:r>
              <a:rPr lang="zh-CN" altLang="zh-CN" sz="2400" b="1" dirty="0" smtClean="0">
                <a:solidFill>
                  <a:srgbClr val="C00000"/>
                </a:solidFill>
              </a:rPr>
              <a:t>平台下使用</a:t>
            </a:r>
            <a:r>
              <a:rPr lang="en-US" altLang="zh-CN" sz="2400" b="1" dirty="0" err="1" smtClean="0">
                <a:solidFill>
                  <a:srgbClr val="C00000"/>
                </a:solidFill>
              </a:rPr>
              <a:t>Qt</a:t>
            </a:r>
            <a:r>
              <a:rPr lang="zh-CN" altLang="zh-CN" sz="2400" b="1" dirty="0" smtClean="0">
                <a:solidFill>
                  <a:srgbClr val="C00000"/>
                </a:solidFill>
              </a:rPr>
              <a:t>开发</a:t>
            </a:r>
            <a:r>
              <a:rPr lang="en-US" altLang="zh-CN" sz="2400" b="1" dirty="0" smtClean="0">
                <a:solidFill>
                  <a:srgbClr val="C00000"/>
                </a:solidFill>
              </a:rPr>
              <a:t>C++</a:t>
            </a:r>
            <a:r>
              <a:rPr lang="zh-CN" altLang="zh-CN" sz="2400" b="1" dirty="0" smtClean="0">
                <a:solidFill>
                  <a:srgbClr val="C00000"/>
                </a:solidFill>
              </a:rPr>
              <a:t>语言程序</a:t>
            </a:r>
          </a:p>
        </p:txBody>
      </p:sp>
      <p:pic>
        <p:nvPicPr>
          <p:cNvPr id="83973" name="Picture 2" descr="QtC++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1052736"/>
            <a:ext cx="7345362"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16694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33506" name="Text Box 2"/>
          <p:cNvSpPr txBox="1">
            <a:spLocks noChangeArrowheads="1"/>
          </p:cNvSpPr>
          <p:nvPr/>
        </p:nvSpPr>
        <p:spPr bwMode="auto">
          <a:xfrm>
            <a:off x="468313" y="1484313"/>
            <a:ext cx="8305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spcBef>
                <a:spcPct val="0"/>
              </a:spcBef>
              <a:spcAft>
                <a:spcPct val="0"/>
              </a:spcAft>
            </a:pPr>
            <a:r>
              <a:rPr lang="en-US" altLang="zh-CN" sz="2000"/>
              <a:t> </a:t>
            </a:r>
            <a:endParaRPr lang="zh-CN" altLang="en-US" sz="2000">
              <a:solidFill>
                <a:prstClr val="black"/>
              </a:solidFill>
              <a:ea typeface="Arial Unicode MS" pitchFamily="34" charset="-122"/>
              <a:cs typeface="Arial Unicode MS" pitchFamily="34" charset="-122"/>
            </a:endParaRPr>
          </a:p>
        </p:txBody>
      </p:sp>
      <p:sp>
        <p:nvSpPr>
          <p:cNvPr id="533508" name="Rectangle 4"/>
          <p:cNvSpPr>
            <a:spLocks noGrp="1" noChangeArrowheads="1"/>
          </p:cNvSpPr>
          <p:nvPr>
            <p:ph type="subTitle" idx="1"/>
          </p:nvPr>
        </p:nvSpPr>
        <p:spPr>
          <a:xfrm>
            <a:off x="316657" y="188640"/>
            <a:ext cx="8431213" cy="609600"/>
          </a:xfrm>
        </p:spPr>
        <p:txBody>
          <a:bodyPr>
            <a:normAutofit/>
          </a:bodyPr>
          <a:lstStyle/>
          <a:p>
            <a:pPr algn="just"/>
            <a:r>
              <a:rPr lang="en-US" altLang="zh-CN" sz="2400" b="1" dirty="0">
                <a:solidFill>
                  <a:srgbClr val="FF0000"/>
                </a:solidFill>
                <a:effectLst>
                  <a:reflection blurRad="6350" stA="55000" endA="300" endPos="45500" dir="5400000" sy="-100000" algn="bl" rotWithShape="0"/>
                </a:effectLst>
              </a:rPr>
              <a:t>1.7  </a:t>
            </a:r>
            <a:r>
              <a:rPr lang="en-US" altLang="zh-CN" sz="2400" b="1" dirty="0" err="1" smtClean="0">
                <a:solidFill>
                  <a:srgbClr val="FF0000"/>
                </a:solidFill>
                <a:effectLst>
                  <a:reflection blurRad="6350" stA="55000" endA="300" endPos="45500" dir="5400000" sy="-100000" algn="bl" rotWithShape="0"/>
                </a:effectLst>
              </a:rPr>
              <a:t>Qt</a:t>
            </a:r>
            <a:r>
              <a:rPr lang="en-US" altLang="zh-CN" sz="2400" b="1" dirty="0" smtClean="0">
                <a:solidFill>
                  <a:srgbClr val="FF0000"/>
                </a:solidFill>
                <a:effectLst>
                  <a:reflection blurRad="6350" stA="55000" endA="300" endPos="45500" dir="5400000" sy="-100000" algn="bl" rotWithShape="0"/>
                </a:effectLst>
              </a:rPr>
              <a:t> 5</a:t>
            </a:r>
            <a:r>
              <a:rPr lang="zh-CN" altLang="en-US" sz="2400" b="1" dirty="0" smtClean="0">
                <a:solidFill>
                  <a:srgbClr val="FF0000"/>
                </a:solidFill>
                <a:effectLst>
                  <a:reflection blurRad="6350" stA="55000" endA="300" endPos="45500" dir="5400000" sy="-100000" algn="bl" rotWithShape="0"/>
                </a:effectLst>
              </a:rPr>
              <a:t>简要介绍</a:t>
            </a:r>
            <a:endParaRPr lang="zh-CN" altLang="zh-CN" sz="2400" b="1" dirty="0">
              <a:solidFill>
                <a:srgbClr val="FF0000"/>
              </a:solidFill>
              <a:effectLst>
                <a:reflection blurRad="6350" stA="55000" endA="300" endPos="45500" dir="5400000" sy="-100000" algn="bl" rotWithShape="0"/>
              </a:effectLst>
            </a:endParaRPr>
          </a:p>
        </p:txBody>
      </p:sp>
      <p:sp>
        <p:nvSpPr>
          <p:cNvPr id="5" name="Text Box 3"/>
          <p:cNvSpPr txBox="1">
            <a:spLocks noChangeArrowheads="1"/>
          </p:cNvSpPr>
          <p:nvPr/>
        </p:nvSpPr>
        <p:spPr bwMode="auto">
          <a:xfrm>
            <a:off x="571500" y="990600"/>
            <a:ext cx="8115300" cy="48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70000"/>
              </a:lnSpc>
              <a:spcBef>
                <a:spcPct val="0"/>
              </a:spcBef>
              <a:spcAft>
                <a:spcPct val="0"/>
              </a:spcAft>
              <a:buClr>
                <a:srgbClr val="FF0000"/>
              </a:buClr>
              <a:buFont typeface="Wingdings" pitchFamily="2" charset="2"/>
              <a:buChar char="Ø"/>
            </a:pPr>
            <a:endParaRPr lang="zh-CN" altLang="en-US" dirty="0">
              <a:solidFill>
                <a:prstClr val="black"/>
              </a:solidFill>
              <a:latin typeface="宋体" pitchFamily="2" charset="-122"/>
              <a:ea typeface="Arial Unicode MS" pitchFamily="34" charset="-122"/>
              <a:cs typeface="Arial Unicode MS" pitchFamily="34" charset="-122"/>
            </a:endParaRPr>
          </a:p>
        </p:txBody>
      </p:sp>
      <p:sp>
        <p:nvSpPr>
          <p:cNvPr id="6" name="Text Box 3"/>
          <p:cNvSpPr txBox="1">
            <a:spLocks noChangeArrowheads="1"/>
          </p:cNvSpPr>
          <p:nvPr/>
        </p:nvSpPr>
        <p:spPr bwMode="auto">
          <a:xfrm>
            <a:off x="462037" y="1124744"/>
            <a:ext cx="8115300" cy="1818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fontAlgn="base" hangingPunct="1">
              <a:lnSpc>
                <a:spcPct val="170000"/>
              </a:lnSpc>
              <a:spcBef>
                <a:spcPct val="0"/>
              </a:spcBef>
              <a:spcAft>
                <a:spcPct val="0"/>
              </a:spcAft>
              <a:buClr>
                <a:srgbClr val="FF0000"/>
              </a:buClr>
            </a:pPr>
            <a:r>
              <a:rPr lang="en-US" altLang="zh-CN" sz="2400" dirty="0">
                <a:solidFill>
                  <a:srgbClr val="C00000"/>
                </a:solidFill>
                <a:latin typeface="Trebuchet MS"/>
                <a:ea typeface="方正姚体"/>
              </a:rPr>
              <a:t>1.7.1 </a:t>
            </a:r>
            <a:r>
              <a:rPr lang="en-US" altLang="zh-CN" sz="2400" dirty="0" err="1">
                <a:solidFill>
                  <a:srgbClr val="C00000"/>
                </a:solidFill>
                <a:latin typeface="Trebuchet MS"/>
                <a:ea typeface="方正姚体"/>
              </a:rPr>
              <a:t>Qt5</a:t>
            </a:r>
            <a:r>
              <a:rPr lang="zh-CN" altLang="en-US" sz="2400" dirty="0">
                <a:solidFill>
                  <a:srgbClr val="C00000"/>
                </a:solidFill>
                <a:latin typeface="Trebuchet MS"/>
                <a:ea typeface="方正姚体"/>
              </a:rPr>
              <a:t>简介</a:t>
            </a:r>
            <a:endParaRPr lang="en-US" altLang="zh-CN" sz="2400" dirty="0">
              <a:solidFill>
                <a:srgbClr val="C00000"/>
              </a:solidFill>
              <a:latin typeface="Trebuchet MS"/>
              <a:ea typeface="方正姚体"/>
            </a:endParaRPr>
          </a:p>
          <a:p>
            <a:pPr algn="just" eaLnBrk="1" fontAlgn="base" hangingPunct="1">
              <a:lnSpc>
                <a:spcPct val="170000"/>
              </a:lnSpc>
              <a:spcBef>
                <a:spcPct val="0"/>
              </a:spcBef>
              <a:spcAft>
                <a:spcPct val="0"/>
              </a:spcAft>
              <a:buClr>
                <a:srgbClr val="FF0000"/>
              </a:buClr>
              <a:buFont typeface="Wingdings" pitchFamily="2" charset="2"/>
              <a:buChar char="Ø"/>
            </a:pPr>
            <a:endParaRPr lang="en-US" altLang="zh-CN" dirty="0">
              <a:solidFill>
                <a:prstClr val="black"/>
              </a:solidFill>
              <a:latin typeface="宋体" pitchFamily="2" charset="-122"/>
              <a:ea typeface="Arial Unicode MS" pitchFamily="34" charset="-122"/>
              <a:cs typeface="Arial Unicode MS" pitchFamily="34" charset="-122"/>
            </a:endParaRPr>
          </a:p>
          <a:p>
            <a:pPr algn="just" eaLnBrk="1" fontAlgn="base" hangingPunct="1">
              <a:lnSpc>
                <a:spcPct val="170000"/>
              </a:lnSpc>
              <a:spcBef>
                <a:spcPct val="0"/>
              </a:spcBef>
              <a:spcAft>
                <a:spcPct val="0"/>
              </a:spcAft>
              <a:buClr>
                <a:srgbClr val="FF0000"/>
              </a:buClr>
            </a:pPr>
            <a:r>
              <a:rPr lang="en-US" altLang="zh-CN" sz="2400" dirty="0">
                <a:solidFill>
                  <a:srgbClr val="C00000"/>
                </a:solidFill>
                <a:latin typeface="Trebuchet MS"/>
                <a:ea typeface="方正姚体"/>
              </a:rPr>
              <a:t>1.7.2 </a:t>
            </a:r>
            <a:r>
              <a:rPr lang="en-US" altLang="zh-CN" sz="2400" dirty="0" err="1">
                <a:solidFill>
                  <a:srgbClr val="C00000"/>
                </a:solidFill>
                <a:latin typeface="Trebuchet MS"/>
                <a:ea typeface="方正姚体"/>
              </a:rPr>
              <a:t>Qt4</a:t>
            </a:r>
            <a:r>
              <a:rPr lang="zh-CN" altLang="en-US" sz="2400" dirty="0">
                <a:solidFill>
                  <a:srgbClr val="C00000"/>
                </a:solidFill>
                <a:latin typeface="Trebuchet MS"/>
                <a:ea typeface="方正姚体"/>
              </a:rPr>
              <a:t>向</a:t>
            </a:r>
            <a:r>
              <a:rPr lang="en-US" altLang="zh-CN" sz="2400" dirty="0" err="1">
                <a:solidFill>
                  <a:srgbClr val="C00000"/>
                </a:solidFill>
                <a:latin typeface="Trebuchet MS"/>
                <a:ea typeface="方正姚体"/>
              </a:rPr>
              <a:t>Qt</a:t>
            </a:r>
            <a:r>
              <a:rPr lang="en-US" altLang="zh-CN" sz="2400" dirty="0">
                <a:solidFill>
                  <a:srgbClr val="C00000"/>
                </a:solidFill>
                <a:latin typeface="Trebuchet MS"/>
                <a:ea typeface="方正姚体"/>
              </a:rPr>
              <a:t> 5</a:t>
            </a:r>
            <a:r>
              <a:rPr lang="zh-CN" altLang="en-US" sz="2400" dirty="0">
                <a:solidFill>
                  <a:srgbClr val="C00000"/>
                </a:solidFill>
                <a:latin typeface="Trebuchet MS"/>
                <a:ea typeface="方正姚体"/>
              </a:rPr>
              <a:t>平台移植</a:t>
            </a:r>
          </a:p>
        </p:txBody>
      </p:sp>
    </p:spTree>
    <p:extLst>
      <p:ext uri="{BB962C8B-B14F-4D97-AF65-F5344CB8AC3E}">
        <p14:creationId xmlns:p14="http://schemas.microsoft.com/office/powerpoint/2010/main" val="23945064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5" fill="hold" grpId="0" nodeType="afterEffect">
                                  <p:stCondLst>
                                    <p:cond delay="1000"/>
                                  </p:stCondLst>
                                  <p:childTnLst>
                                    <p:set>
                                      <p:cBhvr>
                                        <p:cTn id="6" dur="1" fill="hold">
                                          <p:stCondLst>
                                            <p:cond delay="0"/>
                                          </p:stCondLst>
                                        </p:cTn>
                                        <p:tgtEl>
                                          <p:spTgt spid="533508">
                                            <p:txEl>
                                              <p:pRg st="0" end="0"/>
                                            </p:txEl>
                                          </p:spTgt>
                                        </p:tgtEl>
                                        <p:attrNameLst>
                                          <p:attrName>style.visibility</p:attrName>
                                        </p:attrNameLst>
                                      </p:cBhvr>
                                      <p:to>
                                        <p:strVal val="visible"/>
                                      </p:to>
                                    </p:set>
                                    <p:animEffect transition="in" filter="blinds(vertical)">
                                      <p:cBhvr>
                                        <p:cTn id="7" dur="500"/>
                                        <p:tgtEl>
                                          <p:spTgt spid="53350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533506"/>
                                        </p:tgtEl>
                                        <p:attrNameLst>
                                          <p:attrName>style.visibility</p:attrName>
                                        </p:attrNameLst>
                                      </p:cBhvr>
                                      <p:to>
                                        <p:strVal val="visible"/>
                                      </p:to>
                                    </p:set>
                                    <p:animEffect transition="in" filter="checkerboard(down)">
                                      <p:cBhvr>
                                        <p:cTn id="12" dur="500"/>
                                        <p:tgtEl>
                                          <p:spTgt spid="53350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nodePh="1">
                                  <p:stCondLst>
                                    <p:cond delay="0"/>
                                  </p:stCondLst>
                                  <p:endCondLst>
                                    <p:cond evt="begin" delay="0">
                                      <p:tn val="15"/>
                                    </p:cond>
                                  </p:end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506" grpId="0" autoUpdateAnimBg="0"/>
      <p:bldP spid="533508" grpId="0" build="p" autoUpdateAnimBg="0" advAuto="1000"/>
      <p:bldP spid="5" grpId="0" autoUpdateAnimBg="0"/>
      <p:bldP spid="6"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3346" name="Rectangle 2"/>
          <p:cNvSpPr>
            <a:spLocks noGrp="1" noChangeArrowheads="1"/>
          </p:cNvSpPr>
          <p:nvPr>
            <p:ph type="ctrTitle"/>
          </p:nvPr>
        </p:nvSpPr>
        <p:spPr>
          <a:xfrm>
            <a:off x="381000" y="304800"/>
            <a:ext cx="7772400" cy="685800"/>
          </a:xfrm>
        </p:spPr>
        <p:txBody>
          <a:bodyPr/>
          <a:lstStyle/>
          <a:p>
            <a:pPr fontAlgn="auto">
              <a:spcAft>
                <a:spcPts val="0"/>
              </a:spcAft>
              <a:buClr>
                <a:schemeClr val="accent6">
                  <a:lumMod val="75000"/>
                </a:schemeClr>
              </a:buClr>
              <a:defRPr/>
            </a:pPr>
            <a:r>
              <a:rPr lang="zh-CN" altLang="en-US" sz="2800" smtClean="0">
                <a:solidFill>
                  <a:srgbClr val="CC0000"/>
                </a:solidFill>
                <a:ea typeface="隶书" pitchFamily="49" charset="-122"/>
              </a:rPr>
              <a:t>小结</a:t>
            </a:r>
          </a:p>
        </p:txBody>
      </p:sp>
      <p:sp>
        <p:nvSpPr>
          <p:cNvPr id="953347" name="Text Box 3"/>
          <p:cNvSpPr txBox="1">
            <a:spLocks noChangeArrowheads="1"/>
          </p:cNvSpPr>
          <p:nvPr/>
        </p:nvSpPr>
        <p:spPr bwMode="auto">
          <a:xfrm>
            <a:off x="571500" y="990600"/>
            <a:ext cx="8115300" cy="527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hangingPunct="1">
              <a:lnSpc>
                <a:spcPct val="170000"/>
              </a:lnSpc>
              <a:buClr>
                <a:srgbClr val="FF0000"/>
              </a:buClr>
              <a:buFont typeface="Wingdings" pitchFamily="2" charset="2"/>
              <a:buChar char="Ø"/>
            </a:pPr>
            <a:r>
              <a:rPr lang="en-US" altLang="zh-CN" dirty="0">
                <a:solidFill>
                  <a:schemeClr val="tx1"/>
                </a:solidFill>
                <a:latin typeface="宋体" pitchFamily="2" charset="-122"/>
                <a:ea typeface="Arial Unicode MS" pitchFamily="34" charset="-122"/>
                <a:cs typeface="Arial Unicode MS" pitchFamily="34" charset="-122"/>
              </a:rPr>
              <a:t> </a:t>
            </a:r>
            <a:r>
              <a:rPr lang="zh-CN" altLang="zh-CN" dirty="0">
                <a:solidFill>
                  <a:schemeClr val="tx1"/>
                </a:solidFill>
                <a:latin typeface="宋体" pitchFamily="2" charset="-122"/>
                <a:ea typeface="Arial Unicode MS" pitchFamily="34" charset="-122"/>
                <a:cs typeface="Arial Unicode MS" pitchFamily="34" charset="-122"/>
              </a:rPr>
              <a:t>“一次编写，随处编译”</a:t>
            </a:r>
            <a:r>
              <a:rPr lang="en-US" altLang="zh-CN" dirty="0">
                <a:solidFill>
                  <a:schemeClr val="tx1"/>
                </a:solidFill>
                <a:latin typeface="宋体" pitchFamily="2" charset="-122"/>
                <a:ea typeface="Arial Unicode MS" pitchFamily="34" charset="-122"/>
                <a:cs typeface="Arial Unicode MS" pitchFamily="34" charset="-122"/>
              </a:rPr>
              <a:t>, </a:t>
            </a:r>
            <a:r>
              <a:rPr lang="en-US" altLang="zh-CN" dirty="0" err="1">
                <a:solidFill>
                  <a:schemeClr val="tx1"/>
                </a:solidFill>
                <a:latin typeface="宋体" pitchFamily="2" charset="-122"/>
                <a:ea typeface="Arial Unicode MS" pitchFamily="34" charset="-122"/>
                <a:cs typeface="Arial Unicode MS" pitchFamily="34" charset="-122"/>
              </a:rPr>
              <a:t>Qt</a:t>
            </a:r>
            <a:r>
              <a:rPr lang="zh-CN" altLang="en-US" dirty="0">
                <a:solidFill>
                  <a:schemeClr val="tx1"/>
                </a:solidFill>
                <a:latin typeface="宋体" pitchFamily="2" charset="-122"/>
                <a:ea typeface="Arial Unicode MS" pitchFamily="34" charset="-122"/>
                <a:cs typeface="Arial Unicode MS" pitchFamily="34" charset="-122"/>
              </a:rPr>
              <a:t>具有</a:t>
            </a:r>
            <a:r>
              <a:rPr lang="zh-CN" altLang="zh-CN" dirty="0">
                <a:solidFill>
                  <a:schemeClr val="tx1"/>
                </a:solidFill>
                <a:latin typeface="宋体" pitchFamily="2" charset="-122"/>
                <a:ea typeface="Arial Unicode MS" pitchFamily="34" charset="-122"/>
                <a:cs typeface="Arial Unicode MS" pitchFamily="34" charset="-122"/>
              </a:rPr>
              <a:t>单一源程序的多平台兼容性、代码可重用性、丰富的</a:t>
            </a:r>
            <a:r>
              <a:rPr lang="en-US" altLang="zh-CN" dirty="0">
                <a:solidFill>
                  <a:schemeClr val="tx1"/>
                </a:solidFill>
                <a:latin typeface="宋体" pitchFamily="2" charset="-122"/>
                <a:ea typeface="Arial Unicode MS" pitchFamily="34" charset="-122"/>
                <a:cs typeface="Arial Unicode MS" pitchFamily="34" charset="-122"/>
              </a:rPr>
              <a:t>C++</a:t>
            </a:r>
            <a:r>
              <a:rPr lang="zh-CN" altLang="zh-CN" dirty="0">
                <a:solidFill>
                  <a:schemeClr val="tx1"/>
                </a:solidFill>
                <a:latin typeface="宋体" pitchFamily="2" charset="-122"/>
                <a:ea typeface="Arial Unicode MS" pitchFamily="34" charset="-122"/>
                <a:cs typeface="Arial Unicode MS" pitchFamily="34" charset="-122"/>
              </a:rPr>
              <a:t>方面的性能、高质量的技术支持等特点</a:t>
            </a:r>
            <a:r>
              <a:rPr lang="zh-CN" altLang="en-US" dirty="0">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en-US" dirty="0">
                <a:solidFill>
                  <a:schemeClr val="tx1"/>
                </a:solidFill>
                <a:latin typeface="宋体" pitchFamily="2" charset="-122"/>
                <a:ea typeface="Arial Unicode MS" pitchFamily="34" charset="-122"/>
                <a:cs typeface="Arial Unicode MS" pitchFamily="34" charset="-122"/>
              </a:rPr>
              <a:t> </a:t>
            </a:r>
            <a:r>
              <a:rPr lang="en-US" altLang="zh-CN" dirty="0" err="1">
                <a:solidFill>
                  <a:schemeClr val="tx1"/>
                </a:solidFill>
                <a:latin typeface="宋体" pitchFamily="2" charset="-122"/>
                <a:ea typeface="Arial Unicode MS" pitchFamily="34" charset="-122"/>
                <a:cs typeface="Arial Unicode MS" pitchFamily="34" charset="-122"/>
              </a:rPr>
              <a:t>Qt</a:t>
            </a:r>
            <a:r>
              <a:rPr lang="zh-CN" altLang="zh-CN" dirty="0">
                <a:solidFill>
                  <a:schemeClr val="tx1"/>
                </a:solidFill>
                <a:latin typeface="宋体" pitchFamily="2" charset="-122"/>
                <a:ea typeface="Arial Unicode MS" pitchFamily="34" charset="-122"/>
                <a:cs typeface="Arial Unicode MS" pitchFamily="34" charset="-122"/>
              </a:rPr>
              <a:t>已经由一个简单的图形工具包演变成长为具有事实标准意义的应用程序开发框架</a:t>
            </a:r>
            <a:r>
              <a:rPr lang="zh-CN" altLang="en-US" dirty="0">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zh-CN" dirty="0">
                <a:solidFill>
                  <a:schemeClr val="tx1"/>
                </a:solidFill>
                <a:latin typeface="宋体" pitchFamily="2" charset="-122"/>
                <a:ea typeface="Arial Unicode MS" pitchFamily="34" charset="-122"/>
                <a:cs typeface="Arial Unicode MS" pitchFamily="34" charset="-122"/>
              </a:rPr>
              <a:t>优良的跨平台特性</a:t>
            </a:r>
            <a:r>
              <a:rPr lang="zh-CN" altLang="en-US" dirty="0">
                <a:solidFill>
                  <a:schemeClr val="tx1"/>
                </a:solidFill>
                <a:latin typeface="宋体" pitchFamily="2" charset="-122"/>
                <a:ea typeface="Arial Unicode MS" pitchFamily="34" charset="-122"/>
                <a:cs typeface="Arial Unicode MS" pitchFamily="34" charset="-122"/>
              </a:rPr>
              <a:t>、</a:t>
            </a:r>
            <a:r>
              <a:rPr lang="zh-CN" altLang="zh-CN" dirty="0">
                <a:solidFill>
                  <a:schemeClr val="tx1"/>
                </a:solidFill>
                <a:latin typeface="宋体" pitchFamily="2" charset="-122"/>
                <a:ea typeface="Arial Unicode MS" pitchFamily="34" charset="-122"/>
                <a:cs typeface="Arial Unicode MS" pitchFamily="34" charset="-122"/>
              </a:rPr>
              <a:t>兼容性强</a:t>
            </a:r>
            <a:r>
              <a:rPr lang="zh-CN" altLang="en-US" dirty="0">
                <a:solidFill>
                  <a:schemeClr val="tx1"/>
                </a:solidFill>
                <a:latin typeface="宋体" pitchFamily="2" charset="-122"/>
                <a:ea typeface="Arial Unicode MS" pitchFamily="34" charset="-122"/>
                <a:cs typeface="Arial Unicode MS" pitchFamily="34" charset="-122"/>
              </a:rPr>
              <a:t>、</a:t>
            </a:r>
            <a:r>
              <a:rPr lang="en-US" altLang="zh-CN" dirty="0" err="1">
                <a:solidFill>
                  <a:schemeClr val="tx1"/>
                </a:solidFill>
                <a:latin typeface="宋体" pitchFamily="2" charset="-122"/>
                <a:ea typeface="Arial Unicode MS" pitchFamily="34" charset="-122"/>
                <a:cs typeface="Arial Unicode MS" pitchFamily="34" charset="-122"/>
              </a:rPr>
              <a:t>面向对象</a:t>
            </a:r>
            <a:r>
              <a:rPr lang="zh-CN" altLang="zh-CN" dirty="0">
                <a:solidFill>
                  <a:schemeClr val="tx1"/>
                </a:solidFill>
                <a:latin typeface="宋体" pitchFamily="2" charset="-122"/>
                <a:ea typeface="Arial Unicode MS" pitchFamily="34" charset="-122"/>
                <a:cs typeface="Arial Unicode MS" pitchFamily="34" charset="-122"/>
              </a:rPr>
              <a:t>的特性体现的比</a:t>
            </a:r>
            <a:r>
              <a:rPr lang="en-US" altLang="zh-CN" dirty="0" err="1">
                <a:solidFill>
                  <a:schemeClr val="tx1"/>
                </a:solidFill>
                <a:latin typeface="宋体" pitchFamily="2" charset="-122"/>
                <a:ea typeface="Arial Unicode MS" pitchFamily="34" charset="-122"/>
                <a:cs typeface="Arial Unicode MS" pitchFamily="34" charset="-122"/>
              </a:rPr>
              <a:t>MFC</a:t>
            </a:r>
            <a:r>
              <a:rPr lang="zh-CN" altLang="zh-CN" dirty="0">
                <a:solidFill>
                  <a:schemeClr val="tx1"/>
                </a:solidFill>
                <a:latin typeface="宋体" pitchFamily="2" charset="-122"/>
                <a:ea typeface="Arial Unicode MS" pitchFamily="34" charset="-122"/>
                <a:cs typeface="Arial Unicode MS" pitchFamily="34" charset="-122"/>
              </a:rPr>
              <a:t>明显</a:t>
            </a:r>
            <a:r>
              <a:rPr lang="zh-CN" altLang="en-US" dirty="0">
                <a:solidFill>
                  <a:schemeClr val="tx1"/>
                </a:solidFill>
                <a:latin typeface="宋体" pitchFamily="2" charset="-122"/>
                <a:ea typeface="Arial Unicode MS" pitchFamily="34" charset="-122"/>
                <a:cs typeface="Arial Unicode MS" pitchFamily="34" charset="-122"/>
              </a:rPr>
              <a:t>、</a:t>
            </a:r>
            <a:r>
              <a:rPr lang="zh-CN" altLang="zh-CN" dirty="0">
                <a:solidFill>
                  <a:schemeClr val="tx1"/>
                </a:solidFill>
                <a:latin typeface="宋体" pitchFamily="2" charset="-122"/>
                <a:ea typeface="Arial Unicode MS" pitchFamily="34" charset="-122"/>
                <a:cs typeface="Arial Unicode MS" pitchFamily="34" charset="-122"/>
              </a:rPr>
              <a:t>简单易学</a:t>
            </a:r>
            <a:r>
              <a:rPr lang="zh-CN" altLang="en-US" dirty="0">
                <a:solidFill>
                  <a:schemeClr val="tx1"/>
                </a:solidFill>
                <a:latin typeface="宋体" pitchFamily="2" charset="-122"/>
                <a:ea typeface="Arial Unicode MS" pitchFamily="34" charset="-122"/>
                <a:cs typeface="Arial Unicode MS" pitchFamily="34" charset="-122"/>
              </a:rPr>
              <a:t>、</a:t>
            </a:r>
            <a:r>
              <a:rPr lang="zh-CN" altLang="zh-CN" dirty="0">
                <a:solidFill>
                  <a:schemeClr val="tx1"/>
                </a:solidFill>
                <a:latin typeface="宋体" pitchFamily="2" charset="-122"/>
                <a:ea typeface="Arial Unicode MS" pitchFamily="34" charset="-122"/>
                <a:cs typeface="Arial Unicode MS" pitchFamily="34" charset="-122"/>
              </a:rPr>
              <a:t>丰富的</a:t>
            </a:r>
            <a:r>
              <a:rPr lang="en-US" altLang="zh-CN" dirty="0">
                <a:solidFill>
                  <a:schemeClr val="tx1"/>
                </a:solidFill>
                <a:latin typeface="宋体" pitchFamily="2" charset="-122"/>
                <a:ea typeface="Arial Unicode MS" pitchFamily="34" charset="-122"/>
                <a:cs typeface="Arial Unicode MS" pitchFamily="34" charset="-122"/>
              </a:rPr>
              <a:t> API</a:t>
            </a:r>
            <a:r>
              <a:rPr lang="zh-CN" altLang="zh-CN" dirty="0">
                <a:solidFill>
                  <a:schemeClr val="tx1"/>
                </a:solidFill>
                <a:latin typeface="宋体" pitchFamily="2" charset="-122"/>
                <a:ea typeface="Arial Unicode MS" pitchFamily="34" charset="-122"/>
                <a:cs typeface="Arial Unicode MS" pitchFamily="34" charset="-122"/>
              </a:rPr>
              <a:t>支持功能</a:t>
            </a:r>
            <a:r>
              <a:rPr lang="zh-CN" altLang="en-US" dirty="0">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zh-CN" dirty="0">
                <a:solidFill>
                  <a:schemeClr val="tx1"/>
                </a:solidFill>
                <a:latin typeface="宋体" pitchFamily="2" charset="-122"/>
                <a:ea typeface="Arial Unicode MS" pitchFamily="34" charset="-122"/>
                <a:cs typeface="Arial Unicode MS" pitchFamily="34" charset="-122"/>
              </a:rPr>
              <a:t>不同编译器和不同版本的</a:t>
            </a:r>
            <a:r>
              <a:rPr lang="en-US" altLang="zh-CN" dirty="0" err="1">
                <a:solidFill>
                  <a:schemeClr val="tx1"/>
                </a:solidFill>
                <a:latin typeface="宋体" pitchFamily="2" charset="-122"/>
                <a:ea typeface="Arial Unicode MS" pitchFamily="34" charset="-122"/>
                <a:cs typeface="Arial Unicode MS" pitchFamily="34" charset="-122"/>
              </a:rPr>
              <a:t>Qt</a:t>
            </a:r>
            <a:r>
              <a:rPr lang="zh-CN" altLang="zh-CN" dirty="0">
                <a:solidFill>
                  <a:schemeClr val="tx1"/>
                </a:solidFill>
                <a:latin typeface="宋体" pitchFamily="2" charset="-122"/>
                <a:ea typeface="Arial Unicode MS" pitchFamily="34" charset="-122"/>
                <a:cs typeface="Arial Unicode MS" pitchFamily="34" charset="-122"/>
              </a:rPr>
              <a:t>共存</a:t>
            </a:r>
            <a:r>
              <a:rPr lang="zh-CN" altLang="en-US" dirty="0">
                <a:solidFill>
                  <a:schemeClr val="tx1"/>
                </a:solidFill>
                <a:latin typeface="宋体" pitchFamily="2" charset="-122"/>
                <a:ea typeface="Arial Unicode MS" pitchFamily="34" charset="-122"/>
                <a:cs typeface="Arial Unicode MS" pitchFamily="34" charset="-122"/>
              </a:rPr>
              <a:t>是一个棘手的</a:t>
            </a:r>
            <a:r>
              <a:rPr lang="zh-CN" altLang="zh-CN" dirty="0">
                <a:solidFill>
                  <a:schemeClr val="tx1"/>
                </a:solidFill>
                <a:latin typeface="宋体" pitchFamily="2" charset="-122"/>
                <a:ea typeface="Arial Unicode MS" pitchFamily="34" charset="-122"/>
                <a:cs typeface="Arial Unicode MS" pitchFamily="34" charset="-122"/>
              </a:rPr>
              <a:t>问题</a:t>
            </a:r>
            <a:r>
              <a:rPr lang="zh-CN" altLang="en-US" dirty="0">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zh-CN" dirty="0">
                <a:solidFill>
                  <a:schemeClr val="tx1"/>
                </a:solidFill>
                <a:latin typeface="宋体" pitchFamily="2" charset="-122"/>
                <a:ea typeface="Arial Unicode MS" pitchFamily="34" charset="-122"/>
                <a:cs typeface="Arial Unicode MS" pitchFamily="34" charset="-122"/>
              </a:rPr>
              <a:t>要使用</a:t>
            </a:r>
            <a:r>
              <a:rPr lang="en-US" altLang="zh-CN" dirty="0" err="1">
                <a:solidFill>
                  <a:schemeClr val="tx1"/>
                </a:solidFill>
                <a:latin typeface="宋体" pitchFamily="2" charset="-122"/>
                <a:ea typeface="Arial Unicode MS" pitchFamily="34" charset="-122"/>
                <a:cs typeface="Arial Unicode MS" pitchFamily="34" charset="-122"/>
              </a:rPr>
              <a:t>Qt</a:t>
            </a:r>
            <a:r>
              <a:rPr lang="zh-CN" altLang="zh-CN" dirty="0">
                <a:solidFill>
                  <a:schemeClr val="tx1"/>
                </a:solidFill>
                <a:latin typeface="宋体" pitchFamily="2" charset="-122"/>
                <a:ea typeface="Arial Unicode MS" pitchFamily="34" charset="-122"/>
                <a:cs typeface="Arial Unicode MS" pitchFamily="34" charset="-122"/>
              </a:rPr>
              <a:t>命令行（</a:t>
            </a:r>
            <a:r>
              <a:rPr lang="en-US" altLang="zh-CN" dirty="0" err="1">
                <a:solidFill>
                  <a:schemeClr val="tx1"/>
                </a:solidFill>
                <a:latin typeface="宋体" pitchFamily="2" charset="-122"/>
                <a:ea typeface="Arial Unicode MS" pitchFamily="34" charset="-122"/>
                <a:cs typeface="Arial Unicode MS" pitchFamily="34" charset="-122"/>
              </a:rPr>
              <a:t>Qt</a:t>
            </a:r>
            <a:r>
              <a:rPr lang="en-US" altLang="zh-CN" dirty="0">
                <a:solidFill>
                  <a:schemeClr val="tx1"/>
                </a:solidFill>
                <a:latin typeface="宋体" pitchFamily="2" charset="-122"/>
                <a:ea typeface="Arial Unicode MS" pitchFamily="34" charset="-122"/>
                <a:cs typeface="Arial Unicode MS" pitchFamily="34" charset="-122"/>
              </a:rPr>
              <a:t> Command Prompt</a:t>
            </a:r>
            <a:r>
              <a:rPr lang="zh-CN" altLang="zh-CN" dirty="0">
                <a:solidFill>
                  <a:schemeClr val="tx1"/>
                </a:solidFill>
                <a:latin typeface="宋体" pitchFamily="2" charset="-122"/>
                <a:ea typeface="Arial Unicode MS" pitchFamily="34" charset="-122"/>
                <a:cs typeface="Arial Unicode MS" pitchFamily="34" charset="-122"/>
              </a:rPr>
              <a:t>）方式编辑、编译、链接和运行</a:t>
            </a:r>
            <a:r>
              <a:rPr lang="en-US" altLang="zh-CN" dirty="0">
                <a:solidFill>
                  <a:schemeClr val="tx1"/>
                </a:solidFill>
                <a:latin typeface="宋体" pitchFamily="2" charset="-122"/>
                <a:ea typeface="Arial Unicode MS" pitchFamily="34" charset="-122"/>
                <a:cs typeface="Arial Unicode MS" pitchFamily="34" charset="-122"/>
              </a:rPr>
              <a:t>C++</a:t>
            </a:r>
            <a:r>
              <a:rPr lang="zh-CN" altLang="zh-CN" dirty="0">
                <a:solidFill>
                  <a:schemeClr val="tx1"/>
                </a:solidFill>
                <a:latin typeface="宋体" pitchFamily="2" charset="-122"/>
                <a:ea typeface="Arial Unicode MS" pitchFamily="34" charset="-122"/>
                <a:cs typeface="Arial Unicode MS" pitchFamily="34" charset="-122"/>
              </a:rPr>
              <a:t>程序，必须首先进行开发环境的配置</a:t>
            </a:r>
            <a:r>
              <a:rPr lang="zh-CN" altLang="en-US" dirty="0">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en-US" dirty="0">
                <a:solidFill>
                  <a:schemeClr val="tx1"/>
                </a:solidFill>
                <a:latin typeface="宋体" pitchFamily="2" charset="-122"/>
                <a:ea typeface="Arial Unicode MS" pitchFamily="34" charset="-122"/>
                <a:cs typeface="Arial Unicode MS" pitchFamily="34" charset="-122"/>
              </a:rPr>
              <a:t> </a:t>
            </a:r>
            <a:r>
              <a:rPr lang="en-US" altLang="zh-CN" dirty="0" err="1">
                <a:solidFill>
                  <a:schemeClr val="tx1"/>
                </a:solidFill>
                <a:latin typeface="宋体" pitchFamily="2" charset="-122"/>
                <a:ea typeface="Arial Unicode MS" pitchFamily="34" charset="-122"/>
                <a:cs typeface="Arial Unicode MS" pitchFamily="34" charset="-122"/>
              </a:rPr>
              <a:t>Qt</a:t>
            </a:r>
            <a:r>
              <a:rPr lang="en-US" altLang="zh-CN" dirty="0">
                <a:solidFill>
                  <a:schemeClr val="tx1"/>
                </a:solidFill>
                <a:latin typeface="宋体" pitchFamily="2" charset="-122"/>
                <a:ea typeface="Arial Unicode MS" pitchFamily="34" charset="-122"/>
                <a:cs typeface="Arial Unicode MS" pitchFamily="34" charset="-122"/>
              </a:rPr>
              <a:t> Creator</a:t>
            </a:r>
            <a:r>
              <a:rPr lang="zh-CN" altLang="zh-CN" dirty="0">
                <a:solidFill>
                  <a:schemeClr val="tx1"/>
                </a:solidFill>
                <a:latin typeface="宋体" pitchFamily="2" charset="-122"/>
                <a:ea typeface="Arial Unicode MS" pitchFamily="34" charset="-122"/>
                <a:cs typeface="Arial Unicode MS" pitchFamily="34" charset="-122"/>
              </a:rPr>
              <a:t>提供了一个集源程序代码编辑、编译、调试和运行于一体的可视化开发环境，即所谓的集成开发环境</a:t>
            </a:r>
            <a:r>
              <a:rPr lang="zh-CN" altLang="en-US" dirty="0">
                <a:solidFill>
                  <a:schemeClr val="tx1"/>
                </a:solidFill>
                <a:latin typeface="宋体" pitchFamily="2" charset="-122"/>
                <a:ea typeface="Arial Unicode MS" pitchFamily="34" charset="-122"/>
                <a:cs typeface="Arial Unicode MS" pitchFamily="34" charset="-122"/>
              </a:rPr>
              <a:t>。</a:t>
            </a:r>
          </a:p>
        </p:txBody>
      </p:sp>
    </p:spTree>
    <p:extLst>
      <p:ext uri="{BB962C8B-B14F-4D97-AF65-F5344CB8AC3E}">
        <p14:creationId xmlns:p14="http://schemas.microsoft.com/office/powerpoint/2010/main" val="17237444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53346"/>
                                        </p:tgtEl>
                                        <p:attrNameLst>
                                          <p:attrName>style.visibility</p:attrName>
                                        </p:attrNameLst>
                                      </p:cBhvr>
                                      <p:to>
                                        <p:strVal val="visible"/>
                                      </p:to>
                                    </p:set>
                                    <p:animEffect transition="in" filter="checkerboard(across)">
                                      <p:cBhvr>
                                        <p:cTn id="7" dur="500"/>
                                        <p:tgtEl>
                                          <p:spTgt spid="953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53347"/>
                                        </p:tgtEl>
                                        <p:attrNameLst>
                                          <p:attrName>style.visibility</p:attrName>
                                        </p:attrNameLst>
                                      </p:cBhvr>
                                      <p:to>
                                        <p:strVal val="visible"/>
                                      </p:to>
                                    </p:set>
                                    <p:animEffect transition="in" filter="checkerboard(across)">
                                      <p:cBhvr>
                                        <p:cTn id="12" dur="500"/>
                                        <p:tgtEl>
                                          <p:spTgt spid="953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347"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3346" name="Rectangle 2"/>
          <p:cNvSpPr>
            <a:spLocks noGrp="1" noChangeArrowheads="1"/>
          </p:cNvSpPr>
          <p:nvPr>
            <p:ph type="ctrTitle"/>
          </p:nvPr>
        </p:nvSpPr>
        <p:spPr>
          <a:xfrm>
            <a:off x="381000" y="304800"/>
            <a:ext cx="7772400" cy="685800"/>
          </a:xfrm>
        </p:spPr>
        <p:txBody>
          <a:bodyPr/>
          <a:lstStyle/>
          <a:p>
            <a:pPr fontAlgn="auto">
              <a:spcAft>
                <a:spcPts val="0"/>
              </a:spcAft>
              <a:buClr>
                <a:schemeClr val="accent6">
                  <a:lumMod val="75000"/>
                </a:schemeClr>
              </a:buClr>
              <a:defRPr/>
            </a:pPr>
            <a:r>
              <a:rPr lang="zh-CN" altLang="en-US" sz="2800" smtClean="0">
                <a:solidFill>
                  <a:srgbClr val="CC0000"/>
                </a:solidFill>
                <a:ea typeface="隶书" pitchFamily="49" charset="-122"/>
              </a:rPr>
              <a:t>小结</a:t>
            </a:r>
          </a:p>
        </p:txBody>
      </p:sp>
      <p:sp>
        <p:nvSpPr>
          <p:cNvPr id="953347" name="Text Box 3"/>
          <p:cNvSpPr txBox="1">
            <a:spLocks noChangeArrowheads="1"/>
          </p:cNvSpPr>
          <p:nvPr/>
        </p:nvSpPr>
        <p:spPr bwMode="auto">
          <a:xfrm>
            <a:off x="571500" y="990600"/>
            <a:ext cx="8115300" cy="338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kumimoji="1" b="1">
                <a:solidFill>
                  <a:srgbClr val="FF0000"/>
                </a:solidFill>
                <a:latin typeface="Times New Roman" pitchFamily="18" charset="0"/>
                <a:ea typeface="宋体" pitchFamily="2" charset="-122"/>
              </a:defRPr>
            </a:lvl1pPr>
            <a:lvl2pPr marL="742950" indent="-285750" eaLnBrk="0" hangingPunct="0">
              <a:defRPr kumimoji="1" b="1">
                <a:solidFill>
                  <a:srgbClr val="FF0000"/>
                </a:solidFill>
                <a:latin typeface="Times New Roman" pitchFamily="18" charset="0"/>
                <a:ea typeface="宋体" pitchFamily="2" charset="-122"/>
              </a:defRPr>
            </a:lvl2pPr>
            <a:lvl3pPr marL="1143000" indent="-228600" eaLnBrk="0" hangingPunct="0">
              <a:defRPr kumimoji="1" b="1">
                <a:solidFill>
                  <a:srgbClr val="FF0000"/>
                </a:solidFill>
                <a:latin typeface="Times New Roman" pitchFamily="18" charset="0"/>
                <a:ea typeface="宋体" pitchFamily="2" charset="-122"/>
              </a:defRPr>
            </a:lvl3pPr>
            <a:lvl4pPr marL="1600200" indent="-228600" eaLnBrk="0" hangingPunct="0">
              <a:defRPr kumimoji="1" b="1">
                <a:solidFill>
                  <a:srgbClr val="FF0000"/>
                </a:solidFill>
                <a:latin typeface="Times New Roman" pitchFamily="18" charset="0"/>
                <a:ea typeface="宋体" pitchFamily="2" charset="-122"/>
              </a:defRPr>
            </a:lvl4pPr>
            <a:lvl5pPr marL="2057400" indent="-228600" eaLnBrk="0" hangingPunct="0">
              <a:defRPr kumimoji="1" b="1">
                <a:solidFill>
                  <a:srgbClr val="FF0000"/>
                </a:solidFill>
                <a:latin typeface="Times New Roman" pitchFamily="18" charset="0"/>
                <a:ea typeface="宋体" pitchFamily="2" charset="-122"/>
              </a:defRPr>
            </a:lvl5pPr>
            <a:lvl6pPr marL="25146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6pPr>
            <a:lvl7pPr marL="29718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7pPr>
            <a:lvl8pPr marL="34290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8pPr>
            <a:lvl9pPr marL="3886200" indent="-228600" algn="ctr" eaLnBrk="0" fontAlgn="base" hangingPunct="0">
              <a:spcBef>
                <a:spcPct val="0"/>
              </a:spcBef>
              <a:spcAft>
                <a:spcPct val="0"/>
              </a:spcAft>
              <a:defRPr kumimoji="1" b="1">
                <a:solidFill>
                  <a:srgbClr val="FF0000"/>
                </a:solidFill>
                <a:latin typeface="Times New Roman" pitchFamily="18" charset="0"/>
                <a:ea typeface="宋体" pitchFamily="2" charset="-122"/>
              </a:defRPr>
            </a:lvl9pPr>
          </a:lstStyle>
          <a:p>
            <a:pPr algn="just" eaLnBrk="1" hangingPunct="1">
              <a:lnSpc>
                <a:spcPct val="170000"/>
              </a:lnSpc>
              <a:buClr>
                <a:srgbClr val="FF0000"/>
              </a:buClr>
              <a:buFont typeface="Wingdings" pitchFamily="2" charset="2"/>
              <a:buChar char="Ø"/>
            </a:pPr>
            <a:r>
              <a:rPr lang="en-US" altLang="zh-CN">
                <a:solidFill>
                  <a:schemeClr val="tx1"/>
                </a:solidFill>
                <a:latin typeface="宋体" pitchFamily="2" charset="-122"/>
                <a:ea typeface="Arial Unicode MS" pitchFamily="34" charset="-122"/>
                <a:cs typeface="Arial Unicode MS" pitchFamily="34" charset="-122"/>
              </a:rPr>
              <a:t> Qt Creator</a:t>
            </a:r>
            <a:r>
              <a:rPr lang="zh-CN" altLang="zh-CN">
                <a:solidFill>
                  <a:schemeClr val="tx1"/>
                </a:solidFill>
                <a:latin typeface="宋体" pitchFamily="2" charset="-122"/>
                <a:ea typeface="Arial Unicode MS" pitchFamily="34" charset="-122"/>
                <a:cs typeface="Arial Unicode MS" pitchFamily="34" charset="-122"/>
              </a:rPr>
              <a:t>可创建的项目有应用程序、库、非</a:t>
            </a:r>
            <a:r>
              <a:rPr lang="en-US" altLang="zh-CN">
                <a:solidFill>
                  <a:schemeClr val="tx1"/>
                </a:solidFill>
                <a:latin typeface="宋体" pitchFamily="2" charset="-122"/>
                <a:ea typeface="Arial Unicode MS" pitchFamily="34" charset="-122"/>
                <a:cs typeface="Arial Unicode MS" pitchFamily="34" charset="-122"/>
              </a:rPr>
              <a:t>Qt</a:t>
            </a:r>
            <a:r>
              <a:rPr lang="zh-CN" altLang="zh-CN">
                <a:solidFill>
                  <a:schemeClr val="tx1"/>
                </a:solidFill>
                <a:latin typeface="宋体" pitchFamily="2" charset="-122"/>
                <a:ea typeface="Arial Unicode MS" pitchFamily="34" charset="-122"/>
                <a:cs typeface="Arial Unicode MS" pitchFamily="34" charset="-122"/>
              </a:rPr>
              <a:t>项目和控件以及子目录项目等多种</a:t>
            </a:r>
            <a:r>
              <a:rPr lang="zh-CN" altLang="en-US">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zh-CN">
                <a:solidFill>
                  <a:schemeClr val="tx1"/>
                </a:solidFill>
                <a:latin typeface="宋体" pitchFamily="2" charset="-122"/>
                <a:ea typeface="Arial Unicode MS" pitchFamily="34" charset="-122"/>
                <a:cs typeface="Arial Unicode MS" pitchFamily="34" charset="-122"/>
              </a:rPr>
              <a:t>项目编译模式有两种：调试</a:t>
            </a:r>
            <a:r>
              <a:rPr lang="en-US" altLang="zh-CN">
                <a:solidFill>
                  <a:schemeClr val="tx1"/>
                </a:solidFill>
                <a:latin typeface="宋体" pitchFamily="2" charset="-122"/>
                <a:ea typeface="Arial Unicode MS" pitchFamily="34" charset="-122"/>
                <a:cs typeface="Arial Unicode MS" pitchFamily="34" charset="-122"/>
              </a:rPr>
              <a:t>(Debug) </a:t>
            </a:r>
            <a:r>
              <a:rPr lang="zh-CN" altLang="zh-CN">
                <a:solidFill>
                  <a:schemeClr val="tx1"/>
                </a:solidFill>
                <a:latin typeface="宋体" pitchFamily="2" charset="-122"/>
                <a:ea typeface="Arial Unicode MS" pitchFamily="34" charset="-122"/>
                <a:cs typeface="Arial Unicode MS" pitchFamily="34" charset="-122"/>
              </a:rPr>
              <a:t>模式和发布（</a:t>
            </a:r>
            <a:r>
              <a:rPr lang="en-US" altLang="zh-CN">
                <a:solidFill>
                  <a:schemeClr val="tx1"/>
                </a:solidFill>
                <a:latin typeface="宋体" pitchFamily="2" charset="-122"/>
                <a:ea typeface="Arial Unicode MS" pitchFamily="34" charset="-122"/>
                <a:cs typeface="Arial Unicode MS" pitchFamily="34" charset="-122"/>
              </a:rPr>
              <a:t>Release) </a:t>
            </a:r>
            <a:r>
              <a:rPr lang="zh-CN" altLang="zh-CN">
                <a:solidFill>
                  <a:schemeClr val="tx1"/>
                </a:solidFill>
                <a:latin typeface="宋体" pitchFamily="2" charset="-122"/>
                <a:ea typeface="Arial Unicode MS" pitchFamily="34" charset="-122"/>
                <a:cs typeface="Arial Unicode MS" pitchFamily="34" charset="-122"/>
              </a:rPr>
              <a:t>模式。由于开发应用程序需要进行调试，因此项目的默认配置是</a:t>
            </a:r>
            <a:r>
              <a:rPr lang="en-US" altLang="zh-CN">
                <a:solidFill>
                  <a:schemeClr val="tx1"/>
                </a:solidFill>
                <a:latin typeface="宋体" pitchFamily="2" charset="-122"/>
                <a:ea typeface="Arial Unicode MS" pitchFamily="34" charset="-122"/>
                <a:cs typeface="Arial Unicode MS" pitchFamily="34" charset="-122"/>
              </a:rPr>
              <a:t>Debug</a:t>
            </a:r>
            <a:r>
              <a:rPr lang="zh-CN" altLang="zh-CN">
                <a:solidFill>
                  <a:schemeClr val="tx1"/>
                </a:solidFill>
                <a:latin typeface="宋体" pitchFamily="2" charset="-122"/>
                <a:ea typeface="Arial Unicode MS" pitchFamily="34" charset="-122"/>
                <a:cs typeface="Arial Unicode MS" pitchFamily="34" charset="-122"/>
              </a:rPr>
              <a:t>。程序员可以通过改变项目的配置信息在调试模式和发布模式之间进行切换</a:t>
            </a:r>
            <a:r>
              <a:rPr lang="zh-CN" altLang="en-US">
                <a:solidFill>
                  <a:schemeClr val="tx1"/>
                </a:solidFill>
                <a:latin typeface="宋体" pitchFamily="2" charset="-122"/>
                <a:ea typeface="Arial Unicode MS" pitchFamily="34" charset="-122"/>
                <a:cs typeface="Arial Unicode MS" pitchFamily="34" charset="-122"/>
              </a:rPr>
              <a:t>。</a:t>
            </a:r>
          </a:p>
          <a:p>
            <a:pPr algn="just" eaLnBrk="1" hangingPunct="1">
              <a:lnSpc>
                <a:spcPct val="170000"/>
              </a:lnSpc>
              <a:buClr>
                <a:srgbClr val="FF0000"/>
              </a:buClr>
              <a:buFont typeface="Wingdings" pitchFamily="2" charset="2"/>
              <a:buChar char="Ø"/>
            </a:pPr>
            <a:r>
              <a:rPr lang="zh-CN" altLang="zh-CN">
                <a:solidFill>
                  <a:schemeClr val="tx1"/>
                </a:solidFill>
                <a:latin typeface="宋体" pitchFamily="2" charset="-122"/>
                <a:ea typeface="Arial Unicode MS" pitchFamily="34" charset="-122"/>
                <a:cs typeface="Arial Unicode MS" pitchFamily="34" charset="-122"/>
              </a:rPr>
              <a:t>程序编译时发生的错误一般分为语法错误、文件错误和逻辑错误、功能错误等，对这些错误的纠正，可以采用调试来完成。</a:t>
            </a:r>
            <a:endParaRPr lang="en-US" altLang="zh-CN">
              <a:solidFill>
                <a:schemeClr val="tx1"/>
              </a:solidFill>
              <a:latin typeface="宋体" pitchFamily="2" charset="-122"/>
              <a:ea typeface="Arial Unicode MS" pitchFamily="34" charset="-122"/>
              <a:cs typeface="Arial Unicode MS" pitchFamily="34" charset="-122"/>
            </a:endParaRPr>
          </a:p>
        </p:txBody>
      </p:sp>
    </p:spTree>
    <p:extLst>
      <p:ext uri="{BB962C8B-B14F-4D97-AF65-F5344CB8AC3E}">
        <p14:creationId xmlns:p14="http://schemas.microsoft.com/office/powerpoint/2010/main" val="16005890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953346"/>
                                        </p:tgtEl>
                                        <p:attrNameLst>
                                          <p:attrName>style.visibility</p:attrName>
                                        </p:attrNameLst>
                                      </p:cBhvr>
                                      <p:to>
                                        <p:strVal val="visible"/>
                                      </p:to>
                                    </p:set>
                                    <p:animEffect transition="in" filter="checkerboard(across)">
                                      <p:cBhvr>
                                        <p:cTn id="7" dur="500"/>
                                        <p:tgtEl>
                                          <p:spTgt spid="953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53347"/>
                                        </p:tgtEl>
                                        <p:attrNameLst>
                                          <p:attrName>style.visibility</p:attrName>
                                        </p:attrNameLst>
                                      </p:cBhvr>
                                      <p:to>
                                        <p:strVal val="visible"/>
                                      </p:to>
                                    </p:set>
                                    <p:animEffect transition="in" filter="checkerboard(across)">
                                      <p:cBhvr>
                                        <p:cTn id="12" dur="500"/>
                                        <p:tgtEl>
                                          <p:spTgt spid="953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34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5"/>
          <p:cNvSpPr>
            <a:spLocks noGrp="1" noChangeArrowheads="1"/>
          </p:cNvSpPr>
          <p:nvPr>
            <p:ph type="subTitle" idx="1"/>
          </p:nvPr>
        </p:nvSpPr>
        <p:spPr>
          <a:xfrm>
            <a:off x="533400" y="304800"/>
            <a:ext cx="5478463" cy="533400"/>
          </a:xfrm>
        </p:spPr>
        <p:txBody>
          <a:bodyPr/>
          <a:lstStyle/>
          <a:p>
            <a:r>
              <a:rPr lang="en-US" altLang="zh-CN" sz="2400" b="1" smtClean="0">
                <a:solidFill>
                  <a:srgbClr val="C00000"/>
                </a:solidFill>
              </a:rPr>
              <a:t>1.1.2  Qt</a:t>
            </a:r>
            <a:r>
              <a:rPr lang="zh-CN" altLang="zh-CN" sz="2400" b="1" smtClean="0">
                <a:solidFill>
                  <a:srgbClr val="C00000"/>
                </a:solidFill>
              </a:rPr>
              <a:t>开发环境</a:t>
            </a:r>
            <a:r>
              <a:rPr lang="zh-CN" altLang="en-US" sz="2400" b="1" smtClean="0">
                <a:solidFill>
                  <a:srgbClr val="C00000"/>
                </a:solidFill>
              </a:rPr>
              <a:t>简介</a:t>
            </a:r>
            <a:endParaRPr lang="zh-CN" altLang="zh-CN" sz="2400" b="1" smtClean="0">
              <a:solidFill>
                <a:srgbClr val="C00000"/>
              </a:solidFill>
            </a:endParaRPr>
          </a:p>
        </p:txBody>
      </p:sp>
      <p:sp>
        <p:nvSpPr>
          <p:cNvPr id="11267" name="矩形 5"/>
          <p:cNvSpPr>
            <a:spLocks noChangeArrowheads="1"/>
          </p:cNvSpPr>
          <p:nvPr/>
        </p:nvSpPr>
        <p:spPr bwMode="auto">
          <a:xfrm>
            <a:off x="827088" y="1412875"/>
            <a:ext cx="7777162" cy="390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3</a:t>
            </a:r>
            <a:r>
              <a:rPr kumimoji="1" lang="zh-CN" altLang="en-US" sz="2800" b="1">
                <a:solidFill>
                  <a:srgbClr val="FF0000"/>
                </a:solidFill>
                <a:latin typeface="Times New Roman" pitchFamily="18" charset="0"/>
                <a:ea typeface="宋体" pitchFamily="2" charset="-122"/>
              </a:rPr>
              <a:t>、</a:t>
            </a:r>
            <a:r>
              <a:rPr kumimoji="1" lang="en-US" altLang="zh-CN" sz="2800" b="1">
                <a:solidFill>
                  <a:srgbClr val="FF0000"/>
                </a:solidFill>
                <a:latin typeface="Times New Roman" pitchFamily="18" charset="0"/>
                <a:ea typeface="宋体" pitchFamily="2" charset="-122"/>
              </a:rPr>
              <a:t> Qt Creator</a:t>
            </a:r>
          </a:p>
          <a:p>
            <a:pPr algn="just" fontAlgn="base">
              <a:spcBef>
                <a:spcPct val="0"/>
              </a:spcBef>
              <a:spcAft>
                <a:spcPct val="0"/>
              </a:spcAft>
            </a:pPr>
            <a:r>
              <a:rPr kumimoji="1" lang="en-US" altLang="zh-CN" sz="2800" b="1">
                <a:solidFill>
                  <a:srgbClr val="FF0000"/>
                </a:solidFill>
                <a:latin typeface="Times New Roman" pitchFamily="18" charset="0"/>
                <a:ea typeface="宋体" pitchFamily="2" charset="-122"/>
              </a:rPr>
              <a:t>       </a:t>
            </a:r>
          </a:p>
          <a:p>
            <a:pPr algn="just" fontAlgn="base">
              <a:lnSpc>
                <a:spcPct val="150000"/>
              </a:lnSpc>
              <a:spcBef>
                <a:spcPct val="0"/>
              </a:spcBef>
              <a:spcAft>
                <a:spcPct val="0"/>
              </a:spcAft>
            </a:pPr>
            <a:r>
              <a:rPr kumimoji="1" lang="en-US" altLang="zh-CN" sz="2800" b="1">
                <a:solidFill>
                  <a:srgbClr val="FF0000"/>
                </a:solidFill>
                <a:latin typeface="Times New Roman" pitchFamily="18" charset="0"/>
                <a:ea typeface="宋体" pitchFamily="2" charset="-122"/>
              </a:rPr>
              <a:t>         </a:t>
            </a:r>
            <a:r>
              <a:rPr kumimoji="1" lang="en-US" altLang="zh-CN" sz="2000" b="1">
                <a:solidFill>
                  <a:srgbClr val="FF0000"/>
                </a:solidFill>
                <a:latin typeface="Times New Roman" pitchFamily="18" charset="0"/>
                <a:ea typeface="宋体" pitchFamily="2" charset="-122"/>
              </a:rPr>
              <a:t>Qt Creator</a:t>
            </a:r>
            <a:r>
              <a:rPr kumimoji="1" lang="en-US" altLang="zh-CN" sz="2000" b="1">
                <a:solidFill>
                  <a:prstClr val="black"/>
                </a:solidFill>
                <a:latin typeface="Times New Roman" pitchFamily="18" charset="0"/>
                <a:ea typeface="宋体" pitchFamily="2" charset="-122"/>
              </a:rPr>
              <a:t> </a:t>
            </a:r>
            <a:r>
              <a:rPr kumimoji="1" lang="zh-CN" altLang="en-US" sz="2000" b="1">
                <a:solidFill>
                  <a:prstClr val="black"/>
                </a:solidFill>
                <a:latin typeface="Times New Roman" pitchFamily="18" charset="0"/>
                <a:ea typeface="宋体" pitchFamily="2" charset="-122"/>
              </a:rPr>
              <a:t>是</a:t>
            </a:r>
            <a:r>
              <a:rPr kumimoji="1" lang="en-US" altLang="zh-CN" sz="2000" b="1">
                <a:solidFill>
                  <a:prstClr val="black"/>
                </a:solidFill>
                <a:latin typeface="Times New Roman" pitchFamily="18" charset="0"/>
                <a:ea typeface="宋体" pitchFamily="2" charset="-122"/>
              </a:rPr>
              <a:t>Qt</a:t>
            </a:r>
            <a:r>
              <a:rPr kumimoji="1" lang="zh-CN" altLang="zh-CN" sz="2000" b="1">
                <a:solidFill>
                  <a:prstClr val="black"/>
                </a:solidFill>
                <a:latin typeface="Times New Roman" pitchFamily="18" charset="0"/>
                <a:ea typeface="宋体" pitchFamily="2" charset="-122"/>
              </a:rPr>
              <a:t>的集成开发环境，能够跨平台运行，支持的系统包括</a:t>
            </a:r>
            <a:r>
              <a:rPr kumimoji="1" lang="en-US" altLang="zh-CN" sz="2000" b="1">
                <a:solidFill>
                  <a:prstClr val="black"/>
                </a:solidFill>
                <a:latin typeface="Times New Roman" pitchFamily="18" charset="0"/>
                <a:ea typeface="宋体" pitchFamily="2" charset="-122"/>
              </a:rPr>
              <a:t> Linux</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32 </a:t>
            </a:r>
            <a:r>
              <a:rPr kumimoji="1" lang="zh-CN" altLang="zh-CN" sz="2000" b="1">
                <a:solidFill>
                  <a:prstClr val="black"/>
                </a:solidFill>
                <a:latin typeface="Times New Roman" pitchFamily="18" charset="0"/>
                <a:ea typeface="宋体" pitchFamily="2" charset="-122"/>
              </a:rPr>
              <a:t>位及</a:t>
            </a:r>
            <a:r>
              <a:rPr kumimoji="1" lang="en-US" altLang="zh-CN" sz="2000" b="1">
                <a:solidFill>
                  <a:prstClr val="black"/>
                </a:solidFill>
                <a:latin typeface="Times New Roman" pitchFamily="18" charset="0"/>
                <a:ea typeface="宋体" pitchFamily="2" charset="-122"/>
              </a:rPr>
              <a:t> 64 </a:t>
            </a:r>
            <a:r>
              <a:rPr kumimoji="1" lang="zh-CN" altLang="zh-CN" sz="2000" b="1">
                <a:solidFill>
                  <a:prstClr val="black"/>
                </a:solidFill>
                <a:latin typeface="Times New Roman" pitchFamily="18" charset="0"/>
                <a:ea typeface="宋体" pitchFamily="2" charset="-122"/>
              </a:rPr>
              <a:t>位）、</a:t>
            </a:r>
            <a:r>
              <a:rPr kumimoji="1" lang="en-US" altLang="zh-CN" sz="2000" b="1">
                <a:solidFill>
                  <a:prstClr val="black"/>
                </a:solidFill>
                <a:latin typeface="Times New Roman" pitchFamily="18" charset="0"/>
                <a:ea typeface="宋体" pitchFamily="2" charset="-122"/>
              </a:rPr>
              <a:t>Mac OS X </a:t>
            </a:r>
            <a:r>
              <a:rPr kumimoji="1" lang="zh-CN" altLang="zh-CN" sz="2000" b="1">
                <a:solidFill>
                  <a:prstClr val="black"/>
                </a:solidFill>
                <a:latin typeface="Times New Roman" pitchFamily="18" charset="0"/>
                <a:ea typeface="宋体" pitchFamily="2" charset="-122"/>
              </a:rPr>
              <a:t>以及</a:t>
            </a:r>
            <a:r>
              <a:rPr kumimoji="1" lang="en-US" altLang="zh-CN" sz="2000" b="1">
                <a:solidFill>
                  <a:prstClr val="black"/>
                </a:solidFill>
                <a:latin typeface="Times New Roman" pitchFamily="18" charset="0"/>
                <a:ea typeface="宋体" pitchFamily="2" charset="-122"/>
              </a:rPr>
              <a:t> Windows</a:t>
            </a:r>
            <a:r>
              <a:rPr kumimoji="1" lang="zh-CN" altLang="zh-CN" sz="2000" b="1">
                <a:solidFill>
                  <a:prstClr val="black"/>
                </a:solidFill>
                <a:latin typeface="Times New Roman" pitchFamily="18" charset="0"/>
                <a:ea typeface="宋体" pitchFamily="2" charset="-122"/>
              </a:rPr>
              <a:t>。包括项目生成向导、高级的 </a:t>
            </a:r>
            <a:r>
              <a:rPr kumimoji="1" lang="en-US" altLang="zh-CN" sz="2000" b="1">
                <a:solidFill>
                  <a:prstClr val="black"/>
                </a:solidFill>
                <a:latin typeface="Times New Roman" pitchFamily="18" charset="0"/>
                <a:ea typeface="宋体" pitchFamily="2" charset="-122"/>
              </a:rPr>
              <a:t>C++ </a:t>
            </a:r>
            <a:r>
              <a:rPr kumimoji="1" lang="zh-CN" altLang="zh-CN" sz="2000" b="1">
                <a:solidFill>
                  <a:prstClr val="black"/>
                </a:solidFill>
                <a:latin typeface="Times New Roman" pitchFamily="18" charset="0"/>
                <a:ea typeface="宋体" pitchFamily="2" charset="-122"/>
              </a:rPr>
              <a:t>代码</a:t>
            </a:r>
            <a:r>
              <a:rPr kumimoji="1" lang="en-US" altLang="zh-CN" sz="2000" b="1">
                <a:solidFill>
                  <a:prstClr val="black"/>
                </a:solidFill>
                <a:latin typeface="Times New Roman" pitchFamily="18" charset="0"/>
                <a:ea typeface="宋体" pitchFamily="2" charset="-122"/>
              </a:rPr>
              <a:t>编辑器</a:t>
            </a:r>
            <a:r>
              <a:rPr kumimoji="1" lang="zh-CN" altLang="zh-CN" sz="2000" b="1">
                <a:solidFill>
                  <a:prstClr val="black"/>
                </a:solidFill>
                <a:latin typeface="Times New Roman" pitchFamily="18" charset="0"/>
                <a:ea typeface="宋体" pitchFamily="2" charset="-122"/>
              </a:rPr>
              <a:t>、编译器、调试器、图形设计器及类的工具、集成了</a:t>
            </a:r>
            <a:r>
              <a:rPr kumimoji="1" lang="en-US" altLang="zh-CN" sz="2000" b="1">
                <a:solidFill>
                  <a:prstClr val="black"/>
                </a:solidFill>
                <a:latin typeface="Times New Roman" pitchFamily="18" charset="0"/>
                <a:ea typeface="宋体" pitchFamily="2" charset="-122"/>
              </a:rPr>
              <a:t> Qt Designer</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Qt Assistant</a:t>
            </a:r>
            <a:r>
              <a:rPr kumimoji="1" lang="zh-CN" altLang="zh-CN" sz="2000" b="1">
                <a:solidFill>
                  <a:prstClr val="black"/>
                </a:solidFill>
                <a:latin typeface="Times New Roman" pitchFamily="18" charset="0"/>
                <a:ea typeface="宋体" pitchFamily="2" charset="-122"/>
              </a:rPr>
              <a:t>、</a:t>
            </a:r>
            <a:r>
              <a:rPr kumimoji="1" lang="en-US" altLang="zh-CN" sz="2000" b="1">
                <a:solidFill>
                  <a:prstClr val="black"/>
                </a:solidFill>
                <a:latin typeface="Times New Roman" pitchFamily="18" charset="0"/>
                <a:ea typeface="宋体" pitchFamily="2" charset="-122"/>
              </a:rPr>
              <a:t>Qt Linguist</a:t>
            </a:r>
            <a:r>
              <a:rPr kumimoji="1" lang="zh-CN" altLang="zh-CN" sz="2000" b="1">
                <a:solidFill>
                  <a:prstClr val="black"/>
                </a:solidFill>
                <a:latin typeface="Times New Roman" pitchFamily="18" charset="0"/>
                <a:ea typeface="宋体" pitchFamily="2" charset="-122"/>
              </a:rPr>
              <a:t>、图形化的</a:t>
            </a:r>
            <a:r>
              <a:rPr kumimoji="1" lang="en-US" altLang="zh-CN" sz="2000" b="1">
                <a:solidFill>
                  <a:prstClr val="black"/>
                </a:solidFill>
                <a:latin typeface="Times New Roman" pitchFamily="18" charset="0"/>
                <a:ea typeface="宋体" pitchFamily="2" charset="-122"/>
              </a:rPr>
              <a:t> GDB </a:t>
            </a:r>
            <a:r>
              <a:rPr kumimoji="1" lang="zh-CN" altLang="zh-CN" sz="2000" b="1">
                <a:solidFill>
                  <a:prstClr val="black"/>
                </a:solidFill>
                <a:latin typeface="Times New Roman" pitchFamily="18" charset="0"/>
                <a:ea typeface="宋体" pitchFamily="2" charset="-122"/>
              </a:rPr>
              <a:t>调试前端，集成</a:t>
            </a:r>
            <a:r>
              <a:rPr kumimoji="1" lang="en-US" altLang="zh-CN" sz="2000" b="1">
                <a:solidFill>
                  <a:prstClr val="black"/>
                </a:solidFill>
                <a:latin typeface="Times New Roman" pitchFamily="18" charset="0"/>
                <a:ea typeface="宋体" pitchFamily="2" charset="-122"/>
              </a:rPr>
              <a:t> qmake </a:t>
            </a:r>
            <a:r>
              <a:rPr kumimoji="1" lang="zh-CN" altLang="zh-CN" sz="2000" b="1">
                <a:solidFill>
                  <a:prstClr val="black"/>
                </a:solidFill>
                <a:latin typeface="Times New Roman" pitchFamily="18" charset="0"/>
                <a:ea typeface="宋体" pitchFamily="2" charset="-122"/>
              </a:rPr>
              <a:t>构建工具等。开发人员利用</a:t>
            </a:r>
            <a:r>
              <a:rPr kumimoji="1" lang="en-US" altLang="zh-CN" sz="2000" b="1">
                <a:solidFill>
                  <a:prstClr val="black"/>
                </a:solidFill>
                <a:latin typeface="Times New Roman" pitchFamily="18" charset="0"/>
                <a:ea typeface="宋体" pitchFamily="2" charset="-122"/>
              </a:rPr>
              <a:t> Qt </a:t>
            </a:r>
            <a:r>
              <a:rPr kumimoji="1" lang="zh-CN" altLang="zh-CN" sz="2000" b="1">
                <a:solidFill>
                  <a:prstClr val="black"/>
                </a:solidFill>
                <a:latin typeface="Times New Roman" pitchFamily="18" charset="0"/>
                <a:ea typeface="宋体" pitchFamily="2" charset="-122"/>
              </a:rPr>
              <a:t>这个</a:t>
            </a:r>
            <a:r>
              <a:rPr kumimoji="1" lang="en-US" altLang="zh-CN" sz="2000" b="1">
                <a:solidFill>
                  <a:prstClr val="black"/>
                </a:solidFill>
                <a:latin typeface="Times New Roman" pitchFamily="18" charset="0"/>
                <a:ea typeface="宋体" pitchFamily="2" charset="-122"/>
              </a:rPr>
              <a:t>应用程序</a:t>
            </a:r>
            <a:r>
              <a:rPr kumimoji="1" lang="zh-CN" altLang="zh-CN" sz="2000" b="1">
                <a:solidFill>
                  <a:prstClr val="black"/>
                </a:solidFill>
                <a:latin typeface="Times New Roman" pitchFamily="18" charset="0"/>
                <a:ea typeface="宋体" pitchFamily="2" charset="-122"/>
              </a:rPr>
              <a:t>框架，能更加快速及轻易的完成开发任务。</a:t>
            </a:r>
            <a:endParaRPr kumimoji="1" lang="zh-CN" altLang="en-US" sz="2000" b="1">
              <a:solidFill>
                <a:prstClr val="black"/>
              </a:solidFill>
              <a:latin typeface="Times New Roman" pitchFamily="18" charset="0"/>
              <a:ea typeface="宋体" pitchFamily="2" charset="-122"/>
            </a:endParaRPr>
          </a:p>
        </p:txBody>
      </p:sp>
    </p:spTree>
    <p:extLst>
      <p:ext uri="{BB962C8B-B14F-4D97-AF65-F5344CB8AC3E}">
        <p14:creationId xmlns:p14="http://schemas.microsoft.com/office/powerpoint/2010/main" val="33888380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fade">
                                      <p:cBhvr>
                                        <p:cTn id="7" dur="1000"/>
                                        <p:tgtEl>
                                          <p:spTgt spid="11267"/>
                                        </p:tgtEl>
                                      </p:cBhvr>
                                    </p:animEffect>
                                    <p:anim calcmode="lin" valueType="num">
                                      <p:cBhvr>
                                        <p:cTn id="8" dur="1000" fill="hold"/>
                                        <p:tgtEl>
                                          <p:spTgt spid="11267"/>
                                        </p:tgtEl>
                                        <p:attrNameLst>
                                          <p:attrName>ppt_x</p:attrName>
                                        </p:attrNameLst>
                                      </p:cBhvr>
                                      <p:tavLst>
                                        <p:tav tm="0">
                                          <p:val>
                                            <p:strVal val="#ppt_x"/>
                                          </p:val>
                                        </p:tav>
                                        <p:tav tm="100000">
                                          <p:val>
                                            <p:strVal val="#ppt_x"/>
                                          </p:val>
                                        </p:tav>
                                      </p:tavLst>
                                    </p:anim>
                                    <p:anim calcmode="lin" valueType="num">
                                      <p:cBhvr>
                                        <p:cTn id="9" dur="1000" fill="hold"/>
                                        <p:tgtEl>
                                          <p:spTgt spid="112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theme/theme1.xml><?xml version="1.0" encoding="utf-8"?>
<a:theme xmlns:a="http://schemas.openxmlformats.org/drawingml/2006/main" name="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0.xml><?xml version="1.0" encoding="utf-8"?>
<a:theme xmlns:a="http://schemas.openxmlformats.org/drawingml/2006/main" name="9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1.xml><?xml version="1.0" encoding="utf-8"?>
<a:theme xmlns:a="http://schemas.openxmlformats.org/drawingml/2006/main" name="10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2.xml><?xml version="1.0" encoding="utf-8"?>
<a:theme xmlns:a="http://schemas.openxmlformats.org/drawingml/2006/main" name="11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3.xml><?xml version="1.0" encoding="utf-8"?>
<a:theme xmlns:a="http://schemas.openxmlformats.org/drawingml/2006/main" name="12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4.xml><?xml version="1.0" encoding="utf-8"?>
<a:theme xmlns:a="http://schemas.openxmlformats.org/drawingml/2006/main" name="13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15.xml><?xml version="1.0" encoding="utf-8"?>
<a:theme xmlns:a="http://schemas.openxmlformats.org/drawingml/2006/main" name="14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1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3.xml><?xml version="1.0" encoding="utf-8"?>
<a:theme xmlns:a="http://schemas.openxmlformats.org/drawingml/2006/main" name="2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4.xml><?xml version="1.0" encoding="utf-8"?>
<a:theme xmlns:a="http://schemas.openxmlformats.org/drawingml/2006/main" name="3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5.xml><?xml version="1.0" encoding="utf-8"?>
<a:theme xmlns:a="http://schemas.openxmlformats.org/drawingml/2006/main" name="4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6.xml><?xml version="1.0" encoding="utf-8"?>
<a:theme xmlns:a="http://schemas.openxmlformats.org/drawingml/2006/main" name="5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7.xml><?xml version="1.0" encoding="utf-8"?>
<a:theme xmlns:a="http://schemas.openxmlformats.org/drawingml/2006/main" name="6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8.xml><?xml version="1.0" encoding="utf-8"?>
<a:theme xmlns:a="http://schemas.openxmlformats.org/drawingml/2006/main" name="7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9.xml><?xml version="1.0" encoding="utf-8"?>
<a:theme xmlns:a="http://schemas.openxmlformats.org/drawingml/2006/main" name="8_气流">
  <a:themeElements>
    <a:clrScheme name="元素">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气流">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透明">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6834</Words>
  <Application>Microsoft Office PowerPoint</Application>
  <PresentationFormat>全屏显示(4:3)</PresentationFormat>
  <Paragraphs>417</Paragraphs>
  <Slides>83</Slides>
  <Notes>0</Notes>
  <HiddenSlides>0</HiddenSlides>
  <MMClips>0</MMClips>
  <ScaleCrop>false</ScaleCrop>
  <HeadingPairs>
    <vt:vector size="4" baseType="variant">
      <vt:variant>
        <vt:lpstr>主题</vt:lpstr>
      </vt:variant>
      <vt:variant>
        <vt:i4>15</vt:i4>
      </vt:variant>
      <vt:variant>
        <vt:lpstr>幻灯片标题</vt:lpstr>
      </vt:variant>
      <vt:variant>
        <vt:i4>83</vt:i4>
      </vt:variant>
    </vt:vector>
  </HeadingPairs>
  <TitlesOfParts>
    <vt:vector size="98" baseType="lpstr">
      <vt:lpstr>气流</vt:lpstr>
      <vt:lpstr>1_气流</vt:lpstr>
      <vt:lpstr>2_气流</vt:lpstr>
      <vt:lpstr>3_气流</vt:lpstr>
      <vt:lpstr>4_气流</vt:lpstr>
      <vt:lpstr>5_气流</vt:lpstr>
      <vt:lpstr>6_气流</vt:lpstr>
      <vt:lpstr>7_气流</vt:lpstr>
      <vt:lpstr>8_气流</vt:lpstr>
      <vt:lpstr>9_气流</vt:lpstr>
      <vt:lpstr>10_气流</vt:lpstr>
      <vt:lpstr>11_气流</vt:lpstr>
      <vt:lpstr>12_气流</vt:lpstr>
      <vt:lpstr>13_气流</vt:lpstr>
      <vt:lpstr>14_气流</vt:lpstr>
      <vt:lpstr>第1章  走进Qt</vt:lpstr>
      <vt:lpstr>1.1 Qt简介</vt:lpstr>
      <vt:lpstr>Qt C++程序开发优点之一</vt:lpstr>
      <vt:lpstr>Qt C++程序开发优点之二</vt:lpstr>
      <vt:lpstr>Qt C++程序开发优点之三</vt:lpstr>
      <vt:lpstr>Qt C++程序开发优点之四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1.2 Qt的下载、安装与配置</vt:lpstr>
      <vt:lpstr>1.2 Qt的下载、安装与配置</vt:lpstr>
      <vt:lpstr>PowerPoint 演示文稿</vt:lpstr>
      <vt:lpstr>PowerPoint 演示文稿</vt:lpstr>
      <vt:lpstr>1.2 Qt的下载、安装与配置</vt:lpstr>
      <vt:lpstr>1.2 Qt的下载、安装与配置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1.3  Qt Creator集成开发环境</vt:lpstr>
      <vt:lpstr>1.3  Qt Creator集成开发环境</vt:lpstr>
      <vt:lpstr>1.3  Qt Creator集成开发环境</vt:lpstr>
      <vt:lpstr>1.3  Qt Creator集成开发环境</vt:lpstr>
      <vt:lpstr>1.3  Qt Creator集成开发环境</vt:lpstr>
      <vt:lpstr>1.4  Qt Creator的基本操作</vt:lpstr>
      <vt:lpstr>1.4  Qt Creator的基本操作</vt:lpstr>
      <vt:lpstr>PowerPoint 演示文稿</vt:lpstr>
      <vt:lpstr>PowerPoint 演示文稿</vt:lpstr>
      <vt:lpstr>PowerPoint 演示文稿</vt:lpstr>
      <vt:lpstr>PowerPoint 演示文稿</vt:lpstr>
      <vt:lpstr>1.4  Qt Creator集成开发环境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1.5  Qt Creator联机帮助系统</vt:lpstr>
      <vt:lpstr>PowerPoint 演示文稿</vt:lpstr>
      <vt:lpstr>PowerPoint 演示文稿</vt:lpstr>
      <vt:lpstr>PowerPoint 演示文稿</vt:lpstr>
      <vt:lpstr>1.6  使用Qt Creator开发C++语言程序</vt:lpstr>
      <vt:lpstr>PowerPoint 演示文稿</vt:lpstr>
      <vt:lpstr>PowerPoint 演示文稿</vt:lpstr>
      <vt:lpstr>PowerPoint 演示文稿</vt:lpstr>
      <vt:lpstr>1.6  使用Qt Creator开发C++语言程序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1.6  使用Qt Creator开发C++语言程序</vt:lpstr>
      <vt:lpstr>1.6  使用Qt Creator开发C++语言程序</vt:lpstr>
      <vt:lpstr>PowerPoint 演示文稿</vt:lpstr>
      <vt:lpstr>PowerPoint 演示文稿</vt:lpstr>
      <vt:lpstr>PowerPoint 演示文稿</vt:lpstr>
      <vt:lpstr>PowerPoint 演示文稿</vt:lpstr>
      <vt:lpstr>PowerPoint 演示文稿</vt:lpstr>
      <vt:lpstr>PowerPoint 演示文稿</vt:lpstr>
      <vt:lpstr>小结</vt:lpstr>
      <vt:lpstr>小结</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qsx</dc:creator>
  <cp:lastModifiedBy>wlkj</cp:lastModifiedBy>
  <cp:revision>8</cp:revision>
  <dcterms:created xsi:type="dcterms:W3CDTF">2018-03-05T12:41:53Z</dcterms:created>
  <dcterms:modified xsi:type="dcterms:W3CDTF">2019-05-09T03:25:31Z</dcterms:modified>
</cp:coreProperties>
</file>